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96" r:id="rId2"/>
    <p:sldId id="371" r:id="rId3"/>
    <p:sldId id="373" r:id="rId4"/>
    <p:sldId id="375" r:id="rId5"/>
    <p:sldId id="400" r:id="rId6"/>
    <p:sldId id="374" r:id="rId7"/>
    <p:sldId id="376" r:id="rId8"/>
    <p:sldId id="401" r:id="rId9"/>
    <p:sldId id="347" r:id="rId10"/>
    <p:sldId id="402" r:id="rId11"/>
    <p:sldId id="349" r:id="rId12"/>
    <p:sldId id="380" r:id="rId13"/>
    <p:sldId id="381" r:id="rId14"/>
    <p:sldId id="382" r:id="rId15"/>
    <p:sldId id="403" r:id="rId16"/>
    <p:sldId id="383" r:id="rId17"/>
    <p:sldId id="320" r:id="rId18"/>
    <p:sldId id="399" r:id="rId19"/>
    <p:sldId id="404" r:id="rId20"/>
    <p:sldId id="384" r:id="rId21"/>
    <p:sldId id="407" r:id="rId22"/>
    <p:sldId id="359" r:id="rId23"/>
    <p:sldId id="385" r:id="rId24"/>
    <p:sldId id="405" r:id="rId25"/>
    <p:sldId id="386" r:id="rId26"/>
    <p:sldId id="398" r:id="rId27"/>
    <p:sldId id="387" r:id="rId28"/>
    <p:sldId id="365" r:id="rId29"/>
    <p:sldId id="388" r:id="rId30"/>
    <p:sldId id="361" r:id="rId31"/>
    <p:sldId id="389" r:id="rId32"/>
    <p:sldId id="390" r:id="rId33"/>
    <p:sldId id="392" r:id="rId34"/>
    <p:sldId id="406" r:id="rId35"/>
    <p:sldId id="360" r:id="rId36"/>
    <p:sldId id="393" r:id="rId37"/>
    <p:sldId id="323" r:id="rId38"/>
    <p:sldId id="322" r:id="rId39"/>
    <p:sldId id="324" r:id="rId40"/>
    <p:sldId id="395" r:id="rId41"/>
    <p:sldId id="396" r:id="rId42"/>
    <p:sldId id="366" r:id="rId43"/>
    <p:sldId id="39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3A8F"/>
    <a:srgbClr val="9F2F78"/>
    <a:srgbClr val="000000"/>
    <a:srgbClr val="E01674"/>
    <a:srgbClr val="4D6BB4"/>
    <a:srgbClr val="9037A7"/>
    <a:srgbClr val="DA6200"/>
    <a:srgbClr val="0CE78C"/>
    <a:srgbClr val="A797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0" autoAdjust="0"/>
    <p:restoredTop sz="84218" autoAdjust="0"/>
  </p:normalViewPr>
  <p:slideViewPr>
    <p:cSldViewPr snapToGrid="0">
      <p:cViewPr varScale="1">
        <p:scale>
          <a:sx n="107" d="100"/>
          <a:sy n="107" d="100"/>
        </p:scale>
        <p:origin x="1128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2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6" d="100"/>
          <a:sy n="136" d="100"/>
        </p:scale>
        <p:origin x="3824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5248A9-5DD5-4642-BF72-7A17E294B718}" type="doc">
      <dgm:prSet loTypeId="urn:microsoft.com/office/officeart/2005/8/layout/list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FCCBA9-DE31-3943-992C-D275868B0AC7}">
      <dgm:prSet custT="1"/>
      <dgm:spPr/>
      <dgm:t>
        <a:bodyPr/>
        <a:lstStyle/>
        <a:p>
          <a:r>
            <a:rPr lang="en-US" sz="2000" dirty="0"/>
            <a:t>Filter noise points</a:t>
          </a:r>
        </a:p>
      </dgm:t>
    </dgm:pt>
    <dgm:pt modelId="{2750B193-CC7C-344F-89EC-B02C4932785A}" type="parTrans" cxnId="{E7FBCE0C-4BA9-4446-B7C2-107A0A39C949}">
      <dgm:prSet/>
      <dgm:spPr/>
      <dgm:t>
        <a:bodyPr/>
        <a:lstStyle/>
        <a:p>
          <a:endParaRPr lang="en-US"/>
        </a:p>
      </dgm:t>
    </dgm:pt>
    <dgm:pt modelId="{EFBDFB02-1BEA-874D-96C9-3970430D285F}" type="sibTrans" cxnId="{E7FBCE0C-4BA9-4446-B7C2-107A0A39C949}">
      <dgm:prSet/>
      <dgm:spPr/>
      <dgm:t>
        <a:bodyPr/>
        <a:lstStyle/>
        <a:p>
          <a:endParaRPr lang="en-US"/>
        </a:p>
      </dgm:t>
    </dgm:pt>
    <dgm:pt modelId="{BC8BA416-3A9A-6A47-A789-C6F932D5687F}">
      <dgm:prSet custT="1"/>
      <dgm:spPr/>
      <dgm:t>
        <a:bodyPr/>
        <a:lstStyle/>
        <a:p>
          <a:r>
            <a:rPr lang="en-US" sz="2000" kern="1200" dirty="0"/>
            <a:t>Find Nearest </a:t>
          </a:r>
          <a:r>
            <a:rPr lang="en-US" sz="2000" kern="1200" dirty="0">
              <a:solidFill>
                <a:srgbClr val="FFFFFF"/>
              </a:solidFill>
              <a:latin typeface="Avenir Book"/>
              <a:ea typeface="+mn-ea"/>
              <a:cs typeface="+mn-cs"/>
            </a:rPr>
            <a:t>edges</a:t>
          </a:r>
          <a:r>
            <a:rPr lang="en-US" sz="2000" kern="1200" dirty="0"/>
            <a:t> as Candidate</a:t>
          </a:r>
        </a:p>
      </dgm:t>
    </dgm:pt>
    <dgm:pt modelId="{649BA180-854F-B34D-9C18-B8CE59D8C821}" type="parTrans" cxnId="{9DCD5BF2-4BFE-8F4E-8A46-20E32D9CD581}">
      <dgm:prSet/>
      <dgm:spPr/>
      <dgm:t>
        <a:bodyPr/>
        <a:lstStyle/>
        <a:p>
          <a:endParaRPr lang="en-US"/>
        </a:p>
      </dgm:t>
    </dgm:pt>
    <dgm:pt modelId="{2EB3133B-DBD2-7340-B383-D5DDC0F45EEA}" type="sibTrans" cxnId="{9DCD5BF2-4BFE-8F4E-8A46-20E32D9CD581}">
      <dgm:prSet/>
      <dgm:spPr/>
      <dgm:t>
        <a:bodyPr/>
        <a:lstStyle/>
        <a:p>
          <a:endParaRPr lang="en-US"/>
        </a:p>
      </dgm:t>
    </dgm:pt>
    <dgm:pt modelId="{84C40CCB-4CAA-BA4D-A258-327D8CA2A124}">
      <dgm:prSet/>
      <dgm:spPr/>
      <dgm:t>
        <a:bodyPr/>
        <a:lstStyle/>
        <a:p>
          <a:r>
            <a:rPr lang="en-US" dirty="0"/>
            <a:t>Consider Connectivity</a:t>
          </a:r>
        </a:p>
      </dgm:t>
    </dgm:pt>
    <dgm:pt modelId="{BFE24355-DBB9-1E4E-A466-4A374A788358}" type="parTrans" cxnId="{8DD9B0A6-1C4E-7F4E-8CA2-5690826F64E2}">
      <dgm:prSet/>
      <dgm:spPr/>
      <dgm:t>
        <a:bodyPr/>
        <a:lstStyle/>
        <a:p>
          <a:endParaRPr lang="en-US"/>
        </a:p>
      </dgm:t>
    </dgm:pt>
    <dgm:pt modelId="{6064E1CB-D1ED-B24D-8CDA-1402CABA5D4E}" type="sibTrans" cxnId="{8DD9B0A6-1C4E-7F4E-8CA2-5690826F64E2}">
      <dgm:prSet/>
      <dgm:spPr/>
      <dgm:t>
        <a:bodyPr/>
        <a:lstStyle/>
        <a:p>
          <a:endParaRPr lang="en-US"/>
        </a:p>
      </dgm:t>
    </dgm:pt>
    <dgm:pt modelId="{846B3E84-C165-8B4A-BABC-7D7D027B4F2C}">
      <dgm:prSet/>
      <dgm:spPr/>
      <dgm:t>
        <a:bodyPr/>
        <a:lstStyle/>
        <a:p>
          <a:r>
            <a:rPr lang="en-US" dirty="0"/>
            <a:t>Optimal path</a:t>
          </a:r>
        </a:p>
      </dgm:t>
    </dgm:pt>
    <dgm:pt modelId="{63A091E9-3532-E94D-BD2D-0A835FB9FBCC}" type="parTrans" cxnId="{0517C1DF-B230-0147-9B87-3FC62D6C435A}">
      <dgm:prSet/>
      <dgm:spPr/>
      <dgm:t>
        <a:bodyPr/>
        <a:lstStyle/>
        <a:p>
          <a:endParaRPr lang="en-US"/>
        </a:p>
      </dgm:t>
    </dgm:pt>
    <dgm:pt modelId="{840F85FD-8298-DE46-9945-1047676C9CA7}" type="sibTrans" cxnId="{0517C1DF-B230-0147-9B87-3FC62D6C435A}">
      <dgm:prSet/>
      <dgm:spPr/>
      <dgm:t>
        <a:bodyPr/>
        <a:lstStyle/>
        <a:p>
          <a:endParaRPr lang="en-US"/>
        </a:p>
      </dgm:t>
    </dgm:pt>
    <dgm:pt modelId="{9F8BA051-5353-7A49-959B-8EB9E70A0794}" type="pres">
      <dgm:prSet presAssocID="{2B5248A9-5DD5-4642-BF72-7A17E294B718}" presName="linear" presStyleCnt="0">
        <dgm:presLayoutVars>
          <dgm:dir/>
          <dgm:animLvl val="lvl"/>
          <dgm:resizeHandles val="exact"/>
        </dgm:presLayoutVars>
      </dgm:prSet>
      <dgm:spPr/>
    </dgm:pt>
    <dgm:pt modelId="{FDC678F7-6760-194D-AE0B-62AA59FEEEB4}" type="pres">
      <dgm:prSet presAssocID="{A4FCCBA9-DE31-3943-992C-D275868B0AC7}" presName="parentLin" presStyleCnt="0"/>
      <dgm:spPr/>
    </dgm:pt>
    <dgm:pt modelId="{95EC64B4-14DC-8040-99A0-4E7F01F7134F}" type="pres">
      <dgm:prSet presAssocID="{A4FCCBA9-DE31-3943-992C-D275868B0AC7}" presName="parentLeftMargin" presStyleLbl="node1" presStyleIdx="0" presStyleCnt="4"/>
      <dgm:spPr/>
    </dgm:pt>
    <dgm:pt modelId="{2F0778EE-72DD-7B4F-9CD4-4AC82E44EAAF}" type="pres">
      <dgm:prSet presAssocID="{A4FCCBA9-DE31-3943-992C-D275868B0AC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E682F95-B723-D342-A9FB-90C8DDD0DA5C}" type="pres">
      <dgm:prSet presAssocID="{A4FCCBA9-DE31-3943-992C-D275868B0AC7}" presName="negativeSpace" presStyleCnt="0"/>
      <dgm:spPr/>
    </dgm:pt>
    <dgm:pt modelId="{27053B7F-CFC0-9649-902F-F41DF67167FD}" type="pres">
      <dgm:prSet presAssocID="{A4FCCBA9-DE31-3943-992C-D275868B0AC7}" presName="childText" presStyleLbl="conFgAcc1" presStyleIdx="0" presStyleCnt="4">
        <dgm:presLayoutVars>
          <dgm:bulletEnabled val="1"/>
        </dgm:presLayoutVars>
      </dgm:prSet>
      <dgm:spPr/>
    </dgm:pt>
    <dgm:pt modelId="{D18D0FAD-FF0C-7E44-82A0-CE0CA29FB288}" type="pres">
      <dgm:prSet presAssocID="{EFBDFB02-1BEA-874D-96C9-3970430D285F}" presName="spaceBetweenRectangles" presStyleCnt="0"/>
      <dgm:spPr/>
    </dgm:pt>
    <dgm:pt modelId="{51CED374-CD6D-1144-BF18-B3FFE82936F9}" type="pres">
      <dgm:prSet presAssocID="{BC8BA416-3A9A-6A47-A789-C6F932D5687F}" presName="parentLin" presStyleCnt="0"/>
      <dgm:spPr/>
    </dgm:pt>
    <dgm:pt modelId="{2158905B-71E2-9345-98A4-9BF810AFBE14}" type="pres">
      <dgm:prSet presAssocID="{BC8BA416-3A9A-6A47-A789-C6F932D5687F}" presName="parentLeftMargin" presStyleLbl="node1" presStyleIdx="0" presStyleCnt="4"/>
      <dgm:spPr/>
    </dgm:pt>
    <dgm:pt modelId="{4E353B0E-76AA-524B-9684-EFD678782009}" type="pres">
      <dgm:prSet presAssocID="{BC8BA416-3A9A-6A47-A789-C6F932D5687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5FCA003-DEA3-4A4A-9C40-892EC2585C11}" type="pres">
      <dgm:prSet presAssocID="{BC8BA416-3A9A-6A47-A789-C6F932D5687F}" presName="negativeSpace" presStyleCnt="0"/>
      <dgm:spPr/>
    </dgm:pt>
    <dgm:pt modelId="{C496D8C5-DD84-C24A-8684-88BAEBE98BA0}" type="pres">
      <dgm:prSet presAssocID="{BC8BA416-3A9A-6A47-A789-C6F932D5687F}" presName="childText" presStyleLbl="conFgAcc1" presStyleIdx="1" presStyleCnt="4">
        <dgm:presLayoutVars>
          <dgm:bulletEnabled val="1"/>
        </dgm:presLayoutVars>
      </dgm:prSet>
      <dgm:spPr/>
    </dgm:pt>
    <dgm:pt modelId="{E6D0043C-C242-3C4C-A4C8-52822A9F4283}" type="pres">
      <dgm:prSet presAssocID="{2EB3133B-DBD2-7340-B383-D5DDC0F45EEA}" presName="spaceBetweenRectangles" presStyleCnt="0"/>
      <dgm:spPr/>
    </dgm:pt>
    <dgm:pt modelId="{0ED27B17-A25C-684A-AAB1-1B80FC33ABF9}" type="pres">
      <dgm:prSet presAssocID="{84C40CCB-4CAA-BA4D-A258-327D8CA2A124}" presName="parentLin" presStyleCnt="0"/>
      <dgm:spPr/>
    </dgm:pt>
    <dgm:pt modelId="{92E1E44F-DCFA-1F43-AC00-ADDB5A36BAAF}" type="pres">
      <dgm:prSet presAssocID="{84C40CCB-4CAA-BA4D-A258-327D8CA2A124}" presName="parentLeftMargin" presStyleLbl="node1" presStyleIdx="1" presStyleCnt="4"/>
      <dgm:spPr/>
    </dgm:pt>
    <dgm:pt modelId="{CEBF0C0A-E720-1E4B-9211-7518186DB340}" type="pres">
      <dgm:prSet presAssocID="{84C40CCB-4CAA-BA4D-A258-327D8CA2A1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C32CA85-4BCD-BD40-AE02-2E83DCDB3FE3}" type="pres">
      <dgm:prSet presAssocID="{84C40CCB-4CAA-BA4D-A258-327D8CA2A124}" presName="negativeSpace" presStyleCnt="0"/>
      <dgm:spPr/>
    </dgm:pt>
    <dgm:pt modelId="{2E125013-6B7C-1649-B1C1-723E5BCDAE62}" type="pres">
      <dgm:prSet presAssocID="{84C40CCB-4CAA-BA4D-A258-327D8CA2A124}" presName="childText" presStyleLbl="conFgAcc1" presStyleIdx="2" presStyleCnt="4">
        <dgm:presLayoutVars>
          <dgm:bulletEnabled val="1"/>
        </dgm:presLayoutVars>
      </dgm:prSet>
      <dgm:spPr/>
    </dgm:pt>
    <dgm:pt modelId="{377E5D20-D643-5843-903F-D29763EFA4A3}" type="pres">
      <dgm:prSet presAssocID="{6064E1CB-D1ED-B24D-8CDA-1402CABA5D4E}" presName="spaceBetweenRectangles" presStyleCnt="0"/>
      <dgm:spPr/>
    </dgm:pt>
    <dgm:pt modelId="{68F7FD06-530B-2143-B773-BA89ECE4D587}" type="pres">
      <dgm:prSet presAssocID="{846B3E84-C165-8B4A-BABC-7D7D027B4F2C}" presName="parentLin" presStyleCnt="0"/>
      <dgm:spPr/>
    </dgm:pt>
    <dgm:pt modelId="{F40FDEAC-AA7E-7C44-9B3A-545A543F4DA8}" type="pres">
      <dgm:prSet presAssocID="{846B3E84-C165-8B4A-BABC-7D7D027B4F2C}" presName="parentLeftMargin" presStyleLbl="node1" presStyleIdx="2" presStyleCnt="4"/>
      <dgm:spPr/>
    </dgm:pt>
    <dgm:pt modelId="{04AE707A-5823-DE4B-B1FB-329E9482B8F9}" type="pres">
      <dgm:prSet presAssocID="{846B3E84-C165-8B4A-BABC-7D7D027B4F2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7C6DF3C-5E41-3043-BCE9-1D706D85B8F2}" type="pres">
      <dgm:prSet presAssocID="{846B3E84-C165-8B4A-BABC-7D7D027B4F2C}" presName="negativeSpace" presStyleCnt="0"/>
      <dgm:spPr/>
    </dgm:pt>
    <dgm:pt modelId="{7190E146-0178-A344-B5E2-2EAD21232CCA}" type="pres">
      <dgm:prSet presAssocID="{846B3E84-C165-8B4A-BABC-7D7D027B4F2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7FBCE0C-4BA9-4446-B7C2-107A0A39C949}" srcId="{2B5248A9-5DD5-4642-BF72-7A17E294B718}" destId="{A4FCCBA9-DE31-3943-992C-D275868B0AC7}" srcOrd="0" destOrd="0" parTransId="{2750B193-CC7C-344F-89EC-B02C4932785A}" sibTransId="{EFBDFB02-1BEA-874D-96C9-3970430D285F}"/>
    <dgm:cxn modelId="{97EFC227-4238-354F-9351-E6AE9B0787FC}" type="presOf" srcId="{846B3E84-C165-8B4A-BABC-7D7D027B4F2C}" destId="{F40FDEAC-AA7E-7C44-9B3A-545A543F4DA8}" srcOrd="0" destOrd="0" presId="urn:microsoft.com/office/officeart/2005/8/layout/list1"/>
    <dgm:cxn modelId="{3DB29831-9D91-8D47-BC2D-AF30A497BB24}" type="presOf" srcId="{A4FCCBA9-DE31-3943-992C-D275868B0AC7}" destId="{95EC64B4-14DC-8040-99A0-4E7F01F7134F}" srcOrd="0" destOrd="0" presId="urn:microsoft.com/office/officeart/2005/8/layout/list1"/>
    <dgm:cxn modelId="{1451B346-FAD5-0C4F-B810-9C6E86D0F30C}" type="presOf" srcId="{BC8BA416-3A9A-6A47-A789-C6F932D5687F}" destId="{4E353B0E-76AA-524B-9684-EFD678782009}" srcOrd="1" destOrd="0" presId="urn:microsoft.com/office/officeart/2005/8/layout/list1"/>
    <dgm:cxn modelId="{78903096-3942-5A48-ACA8-01A54604C7FB}" type="presOf" srcId="{BC8BA416-3A9A-6A47-A789-C6F932D5687F}" destId="{2158905B-71E2-9345-98A4-9BF810AFBE14}" srcOrd="0" destOrd="0" presId="urn:microsoft.com/office/officeart/2005/8/layout/list1"/>
    <dgm:cxn modelId="{8DD9B0A6-1C4E-7F4E-8CA2-5690826F64E2}" srcId="{2B5248A9-5DD5-4642-BF72-7A17E294B718}" destId="{84C40CCB-4CAA-BA4D-A258-327D8CA2A124}" srcOrd="2" destOrd="0" parTransId="{BFE24355-DBB9-1E4E-A466-4A374A788358}" sibTransId="{6064E1CB-D1ED-B24D-8CDA-1402CABA5D4E}"/>
    <dgm:cxn modelId="{513639AF-F4F9-BB49-9445-6F5CA6B0CDB1}" type="presOf" srcId="{A4FCCBA9-DE31-3943-992C-D275868B0AC7}" destId="{2F0778EE-72DD-7B4F-9CD4-4AC82E44EAAF}" srcOrd="1" destOrd="0" presId="urn:microsoft.com/office/officeart/2005/8/layout/list1"/>
    <dgm:cxn modelId="{120809B7-BB4B-1D4D-8A09-54A8798204B1}" type="presOf" srcId="{84C40CCB-4CAA-BA4D-A258-327D8CA2A124}" destId="{CEBF0C0A-E720-1E4B-9211-7518186DB340}" srcOrd="1" destOrd="0" presId="urn:microsoft.com/office/officeart/2005/8/layout/list1"/>
    <dgm:cxn modelId="{EA35D5CD-EB24-BA4A-A657-97DACB69B02E}" type="presOf" srcId="{2B5248A9-5DD5-4642-BF72-7A17E294B718}" destId="{9F8BA051-5353-7A49-959B-8EB9E70A0794}" srcOrd="0" destOrd="0" presId="urn:microsoft.com/office/officeart/2005/8/layout/list1"/>
    <dgm:cxn modelId="{0517C1DF-B230-0147-9B87-3FC62D6C435A}" srcId="{2B5248A9-5DD5-4642-BF72-7A17E294B718}" destId="{846B3E84-C165-8B4A-BABC-7D7D027B4F2C}" srcOrd="3" destOrd="0" parTransId="{63A091E9-3532-E94D-BD2D-0A835FB9FBCC}" sibTransId="{840F85FD-8298-DE46-9945-1047676C9CA7}"/>
    <dgm:cxn modelId="{E3F50DF1-37E1-A44F-849C-925C432F953A}" type="presOf" srcId="{84C40CCB-4CAA-BA4D-A258-327D8CA2A124}" destId="{92E1E44F-DCFA-1F43-AC00-ADDB5A36BAAF}" srcOrd="0" destOrd="0" presId="urn:microsoft.com/office/officeart/2005/8/layout/list1"/>
    <dgm:cxn modelId="{9DCD5BF2-4BFE-8F4E-8A46-20E32D9CD581}" srcId="{2B5248A9-5DD5-4642-BF72-7A17E294B718}" destId="{BC8BA416-3A9A-6A47-A789-C6F932D5687F}" srcOrd="1" destOrd="0" parTransId="{649BA180-854F-B34D-9C18-B8CE59D8C821}" sibTransId="{2EB3133B-DBD2-7340-B383-D5DDC0F45EEA}"/>
    <dgm:cxn modelId="{385E69F5-05F8-5A42-A4D4-B0E3018831B5}" type="presOf" srcId="{846B3E84-C165-8B4A-BABC-7D7D027B4F2C}" destId="{04AE707A-5823-DE4B-B1FB-329E9482B8F9}" srcOrd="1" destOrd="0" presId="urn:microsoft.com/office/officeart/2005/8/layout/list1"/>
    <dgm:cxn modelId="{FEE2722E-E2CC-644D-AF68-65D84A8EB01D}" type="presParOf" srcId="{9F8BA051-5353-7A49-959B-8EB9E70A0794}" destId="{FDC678F7-6760-194D-AE0B-62AA59FEEEB4}" srcOrd="0" destOrd="0" presId="urn:microsoft.com/office/officeart/2005/8/layout/list1"/>
    <dgm:cxn modelId="{FB7D43A6-BF91-A540-8215-86B04EA7F70C}" type="presParOf" srcId="{FDC678F7-6760-194D-AE0B-62AA59FEEEB4}" destId="{95EC64B4-14DC-8040-99A0-4E7F01F7134F}" srcOrd="0" destOrd="0" presId="urn:microsoft.com/office/officeart/2005/8/layout/list1"/>
    <dgm:cxn modelId="{D1F3C27D-FACB-0446-B6C7-54C754A6A5D3}" type="presParOf" srcId="{FDC678F7-6760-194D-AE0B-62AA59FEEEB4}" destId="{2F0778EE-72DD-7B4F-9CD4-4AC82E44EAAF}" srcOrd="1" destOrd="0" presId="urn:microsoft.com/office/officeart/2005/8/layout/list1"/>
    <dgm:cxn modelId="{446CAB16-2823-2D42-9164-C5A4EA57E5AF}" type="presParOf" srcId="{9F8BA051-5353-7A49-959B-8EB9E70A0794}" destId="{AE682F95-B723-D342-A9FB-90C8DDD0DA5C}" srcOrd="1" destOrd="0" presId="urn:microsoft.com/office/officeart/2005/8/layout/list1"/>
    <dgm:cxn modelId="{089DDBE2-C896-C74D-AC72-F92F1F97D172}" type="presParOf" srcId="{9F8BA051-5353-7A49-959B-8EB9E70A0794}" destId="{27053B7F-CFC0-9649-902F-F41DF67167FD}" srcOrd="2" destOrd="0" presId="urn:microsoft.com/office/officeart/2005/8/layout/list1"/>
    <dgm:cxn modelId="{AAAF56E8-B324-1D43-BB75-DE5FDDDAC977}" type="presParOf" srcId="{9F8BA051-5353-7A49-959B-8EB9E70A0794}" destId="{D18D0FAD-FF0C-7E44-82A0-CE0CA29FB288}" srcOrd="3" destOrd="0" presId="urn:microsoft.com/office/officeart/2005/8/layout/list1"/>
    <dgm:cxn modelId="{060911F9-6EA9-8E41-B681-762A9A07C1E1}" type="presParOf" srcId="{9F8BA051-5353-7A49-959B-8EB9E70A0794}" destId="{51CED374-CD6D-1144-BF18-B3FFE82936F9}" srcOrd="4" destOrd="0" presId="urn:microsoft.com/office/officeart/2005/8/layout/list1"/>
    <dgm:cxn modelId="{79946594-11CE-B444-ABDD-C1D23DC7D2A0}" type="presParOf" srcId="{51CED374-CD6D-1144-BF18-B3FFE82936F9}" destId="{2158905B-71E2-9345-98A4-9BF810AFBE14}" srcOrd="0" destOrd="0" presId="urn:microsoft.com/office/officeart/2005/8/layout/list1"/>
    <dgm:cxn modelId="{96CEA2EE-471D-B84F-B0F4-D337726F6DB1}" type="presParOf" srcId="{51CED374-CD6D-1144-BF18-B3FFE82936F9}" destId="{4E353B0E-76AA-524B-9684-EFD678782009}" srcOrd="1" destOrd="0" presId="urn:microsoft.com/office/officeart/2005/8/layout/list1"/>
    <dgm:cxn modelId="{A7541584-2C79-E641-B031-097152F57DBC}" type="presParOf" srcId="{9F8BA051-5353-7A49-959B-8EB9E70A0794}" destId="{65FCA003-DEA3-4A4A-9C40-892EC2585C11}" srcOrd="5" destOrd="0" presId="urn:microsoft.com/office/officeart/2005/8/layout/list1"/>
    <dgm:cxn modelId="{F49330DA-B783-A24B-95FE-B32D449C9E64}" type="presParOf" srcId="{9F8BA051-5353-7A49-959B-8EB9E70A0794}" destId="{C496D8C5-DD84-C24A-8684-88BAEBE98BA0}" srcOrd="6" destOrd="0" presId="urn:microsoft.com/office/officeart/2005/8/layout/list1"/>
    <dgm:cxn modelId="{B3A71735-AA60-D749-814E-E528A3BF3963}" type="presParOf" srcId="{9F8BA051-5353-7A49-959B-8EB9E70A0794}" destId="{E6D0043C-C242-3C4C-A4C8-52822A9F4283}" srcOrd="7" destOrd="0" presId="urn:microsoft.com/office/officeart/2005/8/layout/list1"/>
    <dgm:cxn modelId="{8F4932DB-C4C4-BC46-85B7-FB9C3FCE9E80}" type="presParOf" srcId="{9F8BA051-5353-7A49-959B-8EB9E70A0794}" destId="{0ED27B17-A25C-684A-AAB1-1B80FC33ABF9}" srcOrd="8" destOrd="0" presId="urn:microsoft.com/office/officeart/2005/8/layout/list1"/>
    <dgm:cxn modelId="{09484DA8-159D-5C48-8445-3E279FC164EC}" type="presParOf" srcId="{0ED27B17-A25C-684A-AAB1-1B80FC33ABF9}" destId="{92E1E44F-DCFA-1F43-AC00-ADDB5A36BAAF}" srcOrd="0" destOrd="0" presId="urn:microsoft.com/office/officeart/2005/8/layout/list1"/>
    <dgm:cxn modelId="{488B0AA4-0617-2042-96CB-35459F9255D2}" type="presParOf" srcId="{0ED27B17-A25C-684A-AAB1-1B80FC33ABF9}" destId="{CEBF0C0A-E720-1E4B-9211-7518186DB340}" srcOrd="1" destOrd="0" presId="urn:microsoft.com/office/officeart/2005/8/layout/list1"/>
    <dgm:cxn modelId="{039406DD-F598-054C-B7BD-3015C81B4BBE}" type="presParOf" srcId="{9F8BA051-5353-7A49-959B-8EB9E70A0794}" destId="{7C32CA85-4BCD-BD40-AE02-2E83DCDB3FE3}" srcOrd="9" destOrd="0" presId="urn:microsoft.com/office/officeart/2005/8/layout/list1"/>
    <dgm:cxn modelId="{7055B102-5090-DA46-8FE2-E3D873F5ECD7}" type="presParOf" srcId="{9F8BA051-5353-7A49-959B-8EB9E70A0794}" destId="{2E125013-6B7C-1649-B1C1-723E5BCDAE62}" srcOrd="10" destOrd="0" presId="urn:microsoft.com/office/officeart/2005/8/layout/list1"/>
    <dgm:cxn modelId="{AE08CD41-4651-D444-894E-097E7264D6CE}" type="presParOf" srcId="{9F8BA051-5353-7A49-959B-8EB9E70A0794}" destId="{377E5D20-D643-5843-903F-D29763EFA4A3}" srcOrd="11" destOrd="0" presId="urn:microsoft.com/office/officeart/2005/8/layout/list1"/>
    <dgm:cxn modelId="{FBCB8154-2E5E-6A4C-97A9-E66674122FD4}" type="presParOf" srcId="{9F8BA051-5353-7A49-959B-8EB9E70A0794}" destId="{68F7FD06-530B-2143-B773-BA89ECE4D587}" srcOrd="12" destOrd="0" presId="urn:microsoft.com/office/officeart/2005/8/layout/list1"/>
    <dgm:cxn modelId="{BCF0530E-8FBE-DC43-919F-87C26AC60ECC}" type="presParOf" srcId="{68F7FD06-530B-2143-B773-BA89ECE4D587}" destId="{F40FDEAC-AA7E-7C44-9B3A-545A543F4DA8}" srcOrd="0" destOrd="0" presId="urn:microsoft.com/office/officeart/2005/8/layout/list1"/>
    <dgm:cxn modelId="{A34C652E-1BD2-284E-9977-D18FF10F524E}" type="presParOf" srcId="{68F7FD06-530B-2143-B773-BA89ECE4D587}" destId="{04AE707A-5823-DE4B-B1FB-329E9482B8F9}" srcOrd="1" destOrd="0" presId="urn:microsoft.com/office/officeart/2005/8/layout/list1"/>
    <dgm:cxn modelId="{9E805097-FA06-3F4D-9644-49668ADEC665}" type="presParOf" srcId="{9F8BA051-5353-7A49-959B-8EB9E70A0794}" destId="{67C6DF3C-5E41-3043-BCE9-1D706D85B8F2}" srcOrd="13" destOrd="0" presId="urn:microsoft.com/office/officeart/2005/8/layout/list1"/>
    <dgm:cxn modelId="{454FA263-5D5A-024F-9A3F-35658E8FD4E2}" type="presParOf" srcId="{9F8BA051-5353-7A49-959B-8EB9E70A0794}" destId="{7190E146-0178-A344-B5E2-2EAD21232CC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053B7F-CFC0-9649-902F-F41DF67167FD}">
      <dsp:nvSpPr>
        <dsp:cNvPr id="0" name=""/>
        <dsp:cNvSpPr/>
      </dsp:nvSpPr>
      <dsp:spPr>
        <a:xfrm>
          <a:off x="0" y="1244133"/>
          <a:ext cx="404109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778EE-72DD-7B4F-9CD4-4AC82E44EAAF}">
      <dsp:nvSpPr>
        <dsp:cNvPr id="0" name=""/>
        <dsp:cNvSpPr/>
      </dsp:nvSpPr>
      <dsp:spPr>
        <a:xfrm>
          <a:off x="202054" y="948933"/>
          <a:ext cx="282876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Filter noise points</a:t>
          </a:r>
        </a:p>
      </dsp:txBody>
      <dsp:txXfrm>
        <a:off x="230875" y="977754"/>
        <a:ext cx="2771121" cy="532758"/>
      </dsp:txXfrm>
    </dsp:sp>
    <dsp:sp modelId="{C496D8C5-DD84-C24A-8684-88BAEBE98BA0}">
      <dsp:nvSpPr>
        <dsp:cNvPr id="0" name=""/>
        <dsp:cNvSpPr/>
      </dsp:nvSpPr>
      <dsp:spPr>
        <a:xfrm>
          <a:off x="0" y="2151333"/>
          <a:ext cx="404109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53B0E-76AA-524B-9684-EFD678782009}">
      <dsp:nvSpPr>
        <dsp:cNvPr id="0" name=""/>
        <dsp:cNvSpPr/>
      </dsp:nvSpPr>
      <dsp:spPr>
        <a:xfrm>
          <a:off x="202054" y="1856133"/>
          <a:ext cx="282876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Find Nearest </a:t>
          </a:r>
          <a:r>
            <a:rPr lang="en-US" sz="2000" kern="1200" dirty="0">
              <a:solidFill>
                <a:srgbClr val="FFFFFF"/>
              </a:solidFill>
              <a:latin typeface="Avenir Book"/>
              <a:ea typeface="+mn-ea"/>
              <a:cs typeface="+mn-cs"/>
            </a:rPr>
            <a:t>edges</a:t>
          </a:r>
          <a:r>
            <a:rPr lang="en-US" sz="2000" kern="1200" dirty="0"/>
            <a:t> as Candidate</a:t>
          </a:r>
        </a:p>
      </dsp:txBody>
      <dsp:txXfrm>
        <a:off x="230875" y="1884954"/>
        <a:ext cx="2771121" cy="532758"/>
      </dsp:txXfrm>
    </dsp:sp>
    <dsp:sp modelId="{2E125013-6B7C-1649-B1C1-723E5BCDAE62}">
      <dsp:nvSpPr>
        <dsp:cNvPr id="0" name=""/>
        <dsp:cNvSpPr/>
      </dsp:nvSpPr>
      <dsp:spPr>
        <a:xfrm>
          <a:off x="0" y="3058533"/>
          <a:ext cx="404109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F0C0A-E720-1E4B-9211-7518186DB340}">
      <dsp:nvSpPr>
        <dsp:cNvPr id="0" name=""/>
        <dsp:cNvSpPr/>
      </dsp:nvSpPr>
      <dsp:spPr>
        <a:xfrm>
          <a:off x="202054" y="2763333"/>
          <a:ext cx="282876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Consider Connectivity</a:t>
          </a:r>
        </a:p>
      </dsp:txBody>
      <dsp:txXfrm>
        <a:off x="230875" y="2792154"/>
        <a:ext cx="2771121" cy="532758"/>
      </dsp:txXfrm>
    </dsp:sp>
    <dsp:sp modelId="{7190E146-0178-A344-B5E2-2EAD21232CCA}">
      <dsp:nvSpPr>
        <dsp:cNvPr id="0" name=""/>
        <dsp:cNvSpPr/>
      </dsp:nvSpPr>
      <dsp:spPr>
        <a:xfrm>
          <a:off x="0" y="3965733"/>
          <a:ext cx="404109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E707A-5823-DE4B-B1FB-329E9482B8F9}">
      <dsp:nvSpPr>
        <dsp:cNvPr id="0" name=""/>
        <dsp:cNvSpPr/>
      </dsp:nvSpPr>
      <dsp:spPr>
        <a:xfrm>
          <a:off x="202054" y="3670533"/>
          <a:ext cx="282876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921" tIns="0" rIns="10692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Optimal path</a:t>
          </a:r>
        </a:p>
      </dsp:txBody>
      <dsp:txXfrm>
        <a:off x="230875" y="3699354"/>
        <a:ext cx="2771121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B1B52-40F0-4F6B-B516-B3E16AFBD4BD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E47A0-428C-4C07-8878-8BB4B23DF0A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3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2AF4E-584E-44CA-8A70-A3B380E69DA4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E2C9E-9D77-4704-94A4-53FA4CFCA08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LOGO_telenav_CMYK_Black_K_201308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23" y="8817010"/>
            <a:ext cx="682054" cy="1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7475" indent="-117475" algn="l" defTabSz="914400" rtl="0" eaLnBrk="1" latinLnBrk="0" hangingPunct="1">
      <a:lnSpc>
        <a:spcPct val="85000"/>
      </a:lnSpc>
      <a:spcBef>
        <a:spcPts val="12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4675" indent="-117475" algn="l" defTabSz="914400" rtl="0" eaLnBrk="1" latinLnBrk="0" hangingPunct="1">
      <a:lnSpc>
        <a:spcPct val="85000"/>
      </a:lnSpc>
      <a:spcBef>
        <a:spcPts val="40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all rider is just at</a:t>
            </a:r>
            <a:r>
              <a:rPr lang="en-US" baseline="0" dirty="0"/>
              <a:t> static location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Group elements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near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each other together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size should be balanced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55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</a:t>
            </a:r>
            <a:r>
              <a:rPr lang="en-US" baseline="0" dirty="0"/>
              <a:t>ture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88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40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21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2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picture tells the feature of destination adjustment from Lyft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05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is </a:t>
            </a:r>
            <a:r>
              <a:rPr lang="en-US" baseline="0" dirty="0" err="1"/>
              <a:t>gps</a:t>
            </a:r>
            <a:r>
              <a:rPr lang="en-US" baseline="0" dirty="0"/>
              <a:t>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32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Live traffic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 map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user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30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</a:t>
            </a:r>
            <a:r>
              <a:rPr lang="mr-I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tʌnl</a:t>
            </a:r>
            <a:r>
              <a:rPr lang="mr-I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30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current data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79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Valhalla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00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Dikjstra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83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Dikjstra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44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82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06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candidate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83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</a:t>
            </a:r>
            <a:r>
              <a:rPr lang="en-US" baseline="0" dirty="0"/>
              <a:t>ture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95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5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43687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3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1"/>
          </p:nvPr>
        </p:nvSpPr>
        <p:spPr>
          <a:xfrm>
            <a:off x="4368799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0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279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4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24051" y="457201"/>
            <a:ext cx="8343898" cy="5943600"/>
          </a:xfr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/>
            </a:lvl1pPr>
            <a:lvl2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 i="0">
                <a:solidFill>
                  <a:schemeClr val="bg2">
                    <a:lumMod val="50000"/>
                  </a:schemeClr>
                </a:solidFill>
              </a:defRPr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accent3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7382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57200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488951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281427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313177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8105654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137404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3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457201"/>
            <a:ext cx="11277600" cy="5943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Char char="​"/>
              <a:defRPr sz="5000"/>
            </a:lvl1pPr>
            <a:lvl2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2000" i="1">
                <a:solidFill>
                  <a:schemeClr val="accent3"/>
                </a:solidFill>
              </a:defRPr>
            </a:lvl2pPr>
            <a:lvl3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3pPr>
            <a:lvl4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59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74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fo / 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7635356" y="0"/>
            <a:ext cx="4556644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6" name="Title 16"/>
          <p:cNvSpPr>
            <a:spLocks noGrp="1"/>
          </p:cNvSpPr>
          <p:nvPr>
            <p:ph type="title" hasCustomPrompt="1"/>
          </p:nvPr>
        </p:nvSpPr>
        <p:spPr>
          <a:xfrm>
            <a:off x="993943" y="1663004"/>
            <a:ext cx="5454530" cy="459181"/>
          </a:xfrm>
        </p:spPr>
        <p:txBody>
          <a:bodyPr>
            <a:noAutofit/>
          </a:bodyPr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12" y="2495146"/>
            <a:ext cx="5457825" cy="2198687"/>
          </a:xfrm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Speaker Information goes here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990012" y="4800033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Address Here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990012" y="5215784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Insert E-mail Address Here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990328" y="2132013"/>
            <a:ext cx="5473972" cy="301625"/>
          </a:xfrm>
        </p:spPr>
        <p:txBody>
          <a:bodyPr/>
          <a:lstStyle>
            <a:lvl1pPr marL="0" indent="0">
              <a:buNone/>
              <a:defRPr sz="2000" b="0" i="0">
                <a:solidFill>
                  <a:srgbClr val="FFB600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46102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0 1.37436E-6 L 0 -0.0444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2"/>
          <p:cNvSpPr/>
          <p:nvPr userDrawn="1"/>
        </p:nvSpPr>
        <p:spPr>
          <a:xfrm rot="10800000">
            <a:off x="360282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4" name="Freeform 63"/>
          <p:cNvSpPr/>
          <p:nvPr userDrawn="1"/>
        </p:nvSpPr>
        <p:spPr>
          <a:xfrm rot="10800000">
            <a:off x="8900757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5" name="Freeform 64"/>
          <p:cNvSpPr/>
          <p:nvPr userDrawn="1"/>
        </p:nvSpPr>
        <p:spPr>
          <a:xfrm rot="10800000">
            <a:off x="625890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38" name="이등변 삼각형 37"/>
          <p:cNvSpPr/>
          <p:nvPr/>
        </p:nvSpPr>
        <p:spPr>
          <a:xfrm rot="10800000">
            <a:off x="1911349" y="3795989"/>
            <a:ext cx="450851" cy="158772"/>
          </a:xfrm>
          <a:prstGeom prst="triangle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59" name="Freeform 58"/>
          <p:cNvSpPr/>
          <p:nvPr/>
        </p:nvSpPr>
        <p:spPr>
          <a:xfrm rot="10800000">
            <a:off x="968082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cxnSp>
        <p:nvCxnSpPr>
          <p:cNvPr id="55" name="직선 연결선 54"/>
          <p:cNvCxnSpPr/>
          <p:nvPr userDrawn="1"/>
        </p:nvCxnSpPr>
        <p:spPr>
          <a:xfrm>
            <a:off x="1949207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 userDrawn="1"/>
        </p:nvCxnSpPr>
        <p:spPr>
          <a:xfrm>
            <a:off x="4591061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 userDrawn="1"/>
        </p:nvCxnSpPr>
        <p:spPr>
          <a:xfrm>
            <a:off x="7232916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 userDrawn="1"/>
        </p:nvCxnSpPr>
        <p:spPr>
          <a:xfrm>
            <a:off x="9874769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8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56776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그림 개체 틀 8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340485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" name="그림 개체 틀 8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982339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0" name="그림 개체 틀 8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698631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1" name="텍스트 개체 틀 3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60968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153" name="텍스트 개체 틀 3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0968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54" name="텍스트 개체 틀 34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60968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5" name="텍스트 개체 틀 3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244677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56" name="텍스트 개체 틀 30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244677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57" name="텍스트 개체 틀 34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244677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8886531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59" name="텍스트 개체 틀 30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8886531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60" name="텍스트 개체 틀 34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886531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76" name="텍스트 개체 틀 133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602823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2pPr>
            <a:lvl3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3pPr>
            <a:lvl4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4pPr>
            <a:lvl5pPr>
              <a:defRPr lang="ko-KR" altLang="en-US" sz="2000" b="1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77" name="텍스트 개체 틀 135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3602823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78" name="텍스트 개체 틀 137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3602823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en-US" altLang="ko-KR" dirty="0"/>
              <a:t>Explanation about this person</a:t>
            </a:r>
          </a:p>
        </p:txBody>
      </p:sp>
    </p:spTree>
    <p:extLst>
      <p:ext uri="{BB962C8B-B14F-4D97-AF65-F5344CB8AC3E}">
        <p14:creationId xmlns:p14="http://schemas.microsoft.com/office/powerpoint/2010/main" val="2418021265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4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그림 개체 틀 7"/>
          <p:cNvSpPr>
            <a:spLocks noGrp="1"/>
          </p:cNvSpPr>
          <p:nvPr>
            <p:ph type="pic" sz="quarter" idx="10" hasCustomPrompt="1"/>
          </p:nvPr>
        </p:nvSpPr>
        <p:spPr>
          <a:xfrm>
            <a:off x="960967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42" name="텍스트 개체 틀 32"/>
          <p:cNvSpPr>
            <a:spLocks noGrp="1"/>
          </p:cNvSpPr>
          <p:nvPr>
            <p:ph type="body" sz="quarter" idx="15" hasCustomPrompt="1"/>
          </p:nvPr>
        </p:nvSpPr>
        <p:spPr>
          <a:xfrm>
            <a:off x="960967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44" name="텍스트 개체 틀 30"/>
          <p:cNvSpPr>
            <a:spLocks noGrp="1"/>
          </p:cNvSpPr>
          <p:nvPr>
            <p:ph type="body" sz="quarter" idx="14" hasCustomPrompt="1"/>
          </p:nvPr>
        </p:nvSpPr>
        <p:spPr>
          <a:xfrm>
            <a:off x="960967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27" name="그림 개체 틀 7"/>
          <p:cNvSpPr>
            <a:spLocks noGrp="1"/>
          </p:cNvSpPr>
          <p:nvPr>
            <p:ph type="pic" sz="quarter" idx="17" hasCustomPrompt="1"/>
          </p:nvPr>
        </p:nvSpPr>
        <p:spPr>
          <a:xfrm>
            <a:off x="245744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28" name="텍스트 개체 틀 32"/>
          <p:cNvSpPr>
            <a:spLocks noGrp="1"/>
          </p:cNvSpPr>
          <p:nvPr>
            <p:ph type="body" sz="quarter" idx="18" hasCustomPrompt="1"/>
          </p:nvPr>
        </p:nvSpPr>
        <p:spPr>
          <a:xfrm>
            <a:off x="245745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30" name="텍스트 개체 틀 30"/>
          <p:cNvSpPr>
            <a:spLocks noGrp="1"/>
          </p:cNvSpPr>
          <p:nvPr>
            <p:ph type="body" sz="quarter" idx="19" hasCustomPrompt="1"/>
          </p:nvPr>
        </p:nvSpPr>
        <p:spPr>
          <a:xfrm>
            <a:off x="245745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32" name="그림 개체 틀 7"/>
          <p:cNvSpPr>
            <a:spLocks noGrp="1"/>
          </p:cNvSpPr>
          <p:nvPr>
            <p:ph type="pic" sz="quarter" idx="21" hasCustomPrompt="1"/>
          </p:nvPr>
        </p:nvSpPr>
        <p:spPr>
          <a:xfrm>
            <a:off x="395832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3" name="텍스트 개체 틀 32"/>
          <p:cNvSpPr>
            <a:spLocks noGrp="1"/>
          </p:cNvSpPr>
          <p:nvPr>
            <p:ph type="body" sz="quarter" idx="22" hasCustomPrompt="1"/>
          </p:nvPr>
        </p:nvSpPr>
        <p:spPr>
          <a:xfrm>
            <a:off x="395833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35" name="텍스트 개체 틀 30"/>
          <p:cNvSpPr>
            <a:spLocks noGrp="1"/>
          </p:cNvSpPr>
          <p:nvPr>
            <p:ph type="body" sz="quarter" idx="23" hasCustomPrompt="1"/>
          </p:nvPr>
        </p:nvSpPr>
        <p:spPr>
          <a:xfrm>
            <a:off x="395833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37" name="그림 개체 틀 7"/>
          <p:cNvSpPr>
            <a:spLocks noGrp="1"/>
          </p:cNvSpPr>
          <p:nvPr>
            <p:ph type="pic" sz="quarter" idx="25" hasCustomPrompt="1"/>
          </p:nvPr>
        </p:nvSpPr>
        <p:spPr>
          <a:xfrm>
            <a:off x="5454812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8" name="텍스트 개체 틀 32"/>
          <p:cNvSpPr>
            <a:spLocks noGrp="1"/>
          </p:cNvSpPr>
          <p:nvPr>
            <p:ph type="body" sz="quarter" idx="26" hasCustomPrompt="1"/>
          </p:nvPr>
        </p:nvSpPr>
        <p:spPr>
          <a:xfrm>
            <a:off x="5454812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40" name="텍스트 개체 틀 30"/>
          <p:cNvSpPr>
            <a:spLocks noGrp="1"/>
          </p:cNvSpPr>
          <p:nvPr>
            <p:ph type="body" sz="quarter" idx="27" hasCustomPrompt="1"/>
          </p:nvPr>
        </p:nvSpPr>
        <p:spPr>
          <a:xfrm>
            <a:off x="5454812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42" name="그림 개체 틀 7"/>
          <p:cNvSpPr>
            <a:spLocks noGrp="1"/>
          </p:cNvSpPr>
          <p:nvPr>
            <p:ph type="pic" sz="quarter" idx="29" hasCustomPrompt="1"/>
          </p:nvPr>
        </p:nvSpPr>
        <p:spPr>
          <a:xfrm>
            <a:off x="6951296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3" name="텍스트 개체 틀 32"/>
          <p:cNvSpPr>
            <a:spLocks noGrp="1"/>
          </p:cNvSpPr>
          <p:nvPr>
            <p:ph type="body" sz="quarter" idx="30" hasCustomPrompt="1"/>
          </p:nvPr>
        </p:nvSpPr>
        <p:spPr>
          <a:xfrm>
            <a:off x="6951296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(Responsibility5)</a:t>
            </a:r>
            <a:endParaRPr lang="ko-KR" altLang="en-US" dirty="0"/>
          </a:p>
        </p:txBody>
      </p:sp>
      <p:sp>
        <p:nvSpPr>
          <p:cNvPr id="145" name="텍스트 개체 틀 30"/>
          <p:cNvSpPr>
            <a:spLocks noGrp="1"/>
          </p:cNvSpPr>
          <p:nvPr>
            <p:ph type="body" sz="quarter" idx="31" hasCustomPrompt="1"/>
          </p:nvPr>
        </p:nvSpPr>
        <p:spPr>
          <a:xfrm>
            <a:off x="6951296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Name5</a:t>
            </a:r>
            <a:endParaRPr lang="ko-KR" altLang="en-US" dirty="0"/>
          </a:p>
        </p:txBody>
      </p:sp>
      <p:sp>
        <p:nvSpPr>
          <p:cNvPr id="147" name="그림 개체 틀 7"/>
          <p:cNvSpPr>
            <a:spLocks noGrp="1"/>
          </p:cNvSpPr>
          <p:nvPr>
            <p:ph type="pic" sz="quarter" idx="33" hasCustomPrompt="1"/>
          </p:nvPr>
        </p:nvSpPr>
        <p:spPr>
          <a:xfrm>
            <a:off x="8447780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8" name="텍스트 개체 틀 32"/>
          <p:cNvSpPr>
            <a:spLocks noGrp="1"/>
          </p:cNvSpPr>
          <p:nvPr>
            <p:ph type="body" sz="quarter" idx="34" hasCustomPrompt="1"/>
          </p:nvPr>
        </p:nvSpPr>
        <p:spPr>
          <a:xfrm>
            <a:off x="844778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(Responsibility6)</a:t>
            </a:r>
            <a:endParaRPr lang="ko-KR" altLang="en-US" dirty="0"/>
          </a:p>
        </p:txBody>
      </p:sp>
      <p:sp>
        <p:nvSpPr>
          <p:cNvPr id="150" name="텍스트 개체 틀 30"/>
          <p:cNvSpPr>
            <a:spLocks noGrp="1"/>
          </p:cNvSpPr>
          <p:nvPr>
            <p:ph type="body" sz="quarter" idx="35" hasCustomPrompt="1"/>
          </p:nvPr>
        </p:nvSpPr>
        <p:spPr>
          <a:xfrm>
            <a:off x="844778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Name6</a:t>
            </a:r>
            <a:endParaRPr lang="ko-KR" altLang="en-US" dirty="0"/>
          </a:p>
        </p:txBody>
      </p:sp>
      <p:sp>
        <p:nvSpPr>
          <p:cNvPr id="152" name="그림 개체 틀 7"/>
          <p:cNvSpPr>
            <a:spLocks noGrp="1"/>
          </p:cNvSpPr>
          <p:nvPr>
            <p:ph type="pic" sz="quarter" idx="37" hasCustomPrompt="1"/>
          </p:nvPr>
        </p:nvSpPr>
        <p:spPr>
          <a:xfrm>
            <a:off x="9944264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3" name="텍스트 개체 틀 32"/>
          <p:cNvSpPr>
            <a:spLocks noGrp="1"/>
          </p:cNvSpPr>
          <p:nvPr>
            <p:ph type="body" sz="quarter" idx="38" hasCustomPrompt="1"/>
          </p:nvPr>
        </p:nvSpPr>
        <p:spPr>
          <a:xfrm>
            <a:off x="9944264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(Responsibility7)</a:t>
            </a:r>
            <a:endParaRPr lang="ko-KR" altLang="en-US" dirty="0"/>
          </a:p>
        </p:txBody>
      </p:sp>
      <p:sp>
        <p:nvSpPr>
          <p:cNvPr id="155" name="텍스트 개체 틀 30"/>
          <p:cNvSpPr>
            <a:spLocks noGrp="1"/>
          </p:cNvSpPr>
          <p:nvPr>
            <p:ph type="body" sz="quarter" idx="39" hasCustomPrompt="1"/>
          </p:nvPr>
        </p:nvSpPr>
        <p:spPr>
          <a:xfrm>
            <a:off x="9944264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Name7</a:t>
            </a:r>
            <a:endParaRPr lang="ko-KR" altLang="en-US" dirty="0"/>
          </a:p>
        </p:txBody>
      </p:sp>
      <p:sp>
        <p:nvSpPr>
          <p:cNvPr id="157" name="그림 개체 틀 7"/>
          <p:cNvSpPr>
            <a:spLocks noGrp="1"/>
          </p:cNvSpPr>
          <p:nvPr>
            <p:ph type="pic" sz="quarter" idx="41" hasCustomPrompt="1"/>
          </p:nvPr>
        </p:nvSpPr>
        <p:spPr>
          <a:xfrm>
            <a:off x="960967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>
            <p:ph type="body" sz="quarter" idx="42" hasCustomPrompt="1"/>
          </p:nvPr>
        </p:nvSpPr>
        <p:spPr>
          <a:xfrm>
            <a:off x="960967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(Responsibility8)</a:t>
            </a:r>
            <a:endParaRPr lang="ko-KR" altLang="en-US" dirty="0"/>
          </a:p>
        </p:txBody>
      </p:sp>
      <p:sp>
        <p:nvSpPr>
          <p:cNvPr id="160" name="텍스트 개체 틀 30"/>
          <p:cNvSpPr>
            <a:spLocks noGrp="1"/>
          </p:cNvSpPr>
          <p:nvPr>
            <p:ph type="body" sz="quarter" idx="43" hasCustomPrompt="1"/>
          </p:nvPr>
        </p:nvSpPr>
        <p:spPr>
          <a:xfrm>
            <a:off x="960967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Name8</a:t>
            </a:r>
            <a:endParaRPr lang="ko-KR" altLang="en-US" dirty="0"/>
          </a:p>
        </p:txBody>
      </p:sp>
      <p:sp>
        <p:nvSpPr>
          <p:cNvPr id="162" name="그림 개체 틀 7"/>
          <p:cNvSpPr>
            <a:spLocks noGrp="1"/>
          </p:cNvSpPr>
          <p:nvPr>
            <p:ph type="pic" sz="quarter" idx="45" hasCustomPrompt="1"/>
          </p:nvPr>
        </p:nvSpPr>
        <p:spPr>
          <a:xfrm>
            <a:off x="245744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3" name="텍스트 개체 틀 32"/>
          <p:cNvSpPr>
            <a:spLocks noGrp="1"/>
          </p:cNvSpPr>
          <p:nvPr>
            <p:ph type="body" sz="quarter" idx="46" hasCustomPrompt="1"/>
          </p:nvPr>
        </p:nvSpPr>
        <p:spPr>
          <a:xfrm>
            <a:off x="245745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(Responsibility9)</a:t>
            </a:r>
            <a:endParaRPr lang="ko-KR" altLang="en-US" dirty="0"/>
          </a:p>
        </p:txBody>
      </p:sp>
      <p:sp>
        <p:nvSpPr>
          <p:cNvPr id="165" name="텍스트 개체 틀 30"/>
          <p:cNvSpPr>
            <a:spLocks noGrp="1"/>
          </p:cNvSpPr>
          <p:nvPr>
            <p:ph type="body" sz="quarter" idx="47" hasCustomPrompt="1"/>
          </p:nvPr>
        </p:nvSpPr>
        <p:spPr>
          <a:xfrm>
            <a:off x="245745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Name9</a:t>
            </a:r>
            <a:endParaRPr lang="ko-KR" altLang="en-US" dirty="0"/>
          </a:p>
        </p:txBody>
      </p:sp>
      <p:sp>
        <p:nvSpPr>
          <p:cNvPr id="167" name="그림 개체 틀 7"/>
          <p:cNvSpPr>
            <a:spLocks noGrp="1"/>
          </p:cNvSpPr>
          <p:nvPr>
            <p:ph type="pic" sz="quarter" idx="49" hasCustomPrompt="1"/>
          </p:nvPr>
        </p:nvSpPr>
        <p:spPr>
          <a:xfrm>
            <a:off x="395832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8" name="텍스트 개체 틀 32"/>
          <p:cNvSpPr>
            <a:spLocks noGrp="1"/>
          </p:cNvSpPr>
          <p:nvPr>
            <p:ph type="body" sz="quarter" idx="50" hasCustomPrompt="1"/>
          </p:nvPr>
        </p:nvSpPr>
        <p:spPr>
          <a:xfrm>
            <a:off x="395833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(Responsibility10)</a:t>
            </a:r>
            <a:endParaRPr lang="ko-KR" altLang="en-US" dirty="0"/>
          </a:p>
        </p:txBody>
      </p:sp>
      <p:sp>
        <p:nvSpPr>
          <p:cNvPr id="170" name="텍스트 개체 틀 30"/>
          <p:cNvSpPr>
            <a:spLocks noGrp="1"/>
          </p:cNvSpPr>
          <p:nvPr>
            <p:ph type="body" sz="quarter" idx="51" hasCustomPrompt="1"/>
          </p:nvPr>
        </p:nvSpPr>
        <p:spPr>
          <a:xfrm>
            <a:off x="395833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Name10</a:t>
            </a:r>
            <a:endParaRPr lang="ko-KR" altLang="en-US" dirty="0"/>
          </a:p>
        </p:txBody>
      </p:sp>
      <p:sp>
        <p:nvSpPr>
          <p:cNvPr id="172" name="그림 개체 틀 7"/>
          <p:cNvSpPr>
            <a:spLocks noGrp="1"/>
          </p:cNvSpPr>
          <p:nvPr>
            <p:ph type="pic" sz="quarter" idx="53" hasCustomPrompt="1"/>
          </p:nvPr>
        </p:nvSpPr>
        <p:spPr>
          <a:xfrm>
            <a:off x="5454812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3" name="텍스트 개체 틀 32"/>
          <p:cNvSpPr>
            <a:spLocks noGrp="1"/>
          </p:cNvSpPr>
          <p:nvPr>
            <p:ph type="body" sz="quarter" idx="54" hasCustomPrompt="1"/>
          </p:nvPr>
        </p:nvSpPr>
        <p:spPr>
          <a:xfrm>
            <a:off x="5454812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(Responsibility11)</a:t>
            </a:r>
            <a:endParaRPr lang="ko-KR" altLang="en-US" dirty="0"/>
          </a:p>
        </p:txBody>
      </p:sp>
      <p:sp>
        <p:nvSpPr>
          <p:cNvPr id="175" name="텍스트 개체 틀 30"/>
          <p:cNvSpPr>
            <a:spLocks noGrp="1"/>
          </p:cNvSpPr>
          <p:nvPr>
            <p:ph type="body" sz="quarter" idx="55" hasCustomPrompt="1"/>
          </p:nvPr>
        </p:nvSpPr>
        <p:spPr>
          <a:xfrm>
            <a:off x="5454812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Name11</a:t>
            </a:r>
            <a:endParaRPr lang="ko-KR" altLang="en-US" dirty="0"/>
          </a:p>
        </p:txBody>
      </p:sp>
      <p:sp>
        <p:nvSpPr>
          <p:cNvPr id="177" name="그림 개체 틀 7"/>
          <p:cNvSpPr>
            <a:spLocks noGrp="1"/>
          </p:cNvSpPr>
          <p:nvPr>
            <p:ph type="pic" sz="quarter" idx="57" hasCustomPrompt="1"/>
          </p:nvPr>
        </p:nvSpPr>
        <p:spPr>
          <a:xfrm>
            <a:off x="6951296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8" name="텍스트 개체 틀 32"/>
          <p:cNvSpPr>
            <a:spLocks noGrp="1"/>
          </p:cNvSpPr>
          <p:nvPr>
            <p:ph type="body" sz="quarter" idx="58" hasCustomPrompt="1"/>
          </p:nvPr>
        </p:nvSpPr>
        <p:spPr>
          <a:xfrm>
            <a:off x="6951296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(Responsibility12)</a:t>
            </a:r>
            <a:endParaRPr lang="ko-KR" altLang="en-US" dirty="0"/>
          </a:p>
        </p:txBody>
      </p:sp>
      <p:sp>
        <p:nvSpPr>
          <p:cNvPr id="180" name="텍스트 개체 틀 30"/>
          <p:cNvSpPr>
            <a:spLocks noGrp="1"/>
          </p:cNvSpPr>
          <p:nvPr>
            <p:ph type="body" sz="quarter" idx="59" hasCustomPrompt="1"/>
          </p:nvPr>
        </p:nvSpPr>
        <p:spPr>
          <a:xfrm>
            <a:off x="6951296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Name12</a:t>
            </a:r>
            <a:endParaRPr lang="ko-KR" altLang="en-US" dirty="0"/>
          </a:p>
        </p:txBody>
      </p:sp>
      <p:sp>
        <p:nvSpPr>
          <p:cNvPr id="182" name="그림 개체 틀 7"/>
          <p:cNvSpPr>
            <a:spLocks noGrp="1"/>
          </p:cNvSpPr>
          <p:nvPr>
            <p:ph type="pic" sz="quarter" idx="61" hasCustomPrompt="1"/>
          </p:nvPr>
        </p:nvSpPr>
        <p:spPr>
          <a:xfrm>
            <a:off x="8447780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3" name="텍스트 개체 틀 32"/>
          <p:cNvSpPr>
            <a:spLocks noGrp="1"/>
          </p:cNvSpPr>
          <p:nvPr>
            <p:ph type="body" sz="quarter" idx="62" hasCustomPrompt="1"/>
          </p:nvPr>
        </p:nvSpPr>
        <p:spPr>
          <a:xfrm>
            <a:off x="844778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(Responsibility13)</a:t>
            </a:r>
            <a:endParaRPr lang="ko-KR" altLang="en-US" dirty="0"/>
          </a:p>
        </p:txBody>
      </p:sp>
      <p:sp>
        <p:nvSpPr>
          <p:cNvPr id="185" name="텍스트 개체 틀 30"/>
          <p:cNvSpPr>
            <a:spLocks noGrp="1"/>
          </p:cNvSpPr>
          <p:nvPr>
            <p:ph type="body" sz="quarter" idx="63" hasCustomPrompt="1"/>
          </p:nvPr>
        </p:nvSpPr>
        <p:spPr>
          <a:xfrm>
            <a:off x="844778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Name13</a:t>
            </a:r>
            <a:endParaRPr lang="ko-KR" altLang="en-US" dirty="0"/>
          </a:p>
        </p:txBody>
      </p:sp>
      <p:sp>
        <p:nvSpPr>
          <p:cNvPr id="187" name="그림 개체 틀 7"/>
          <p:cNvSpPr>
            <a:spLocks noGrp="1"/>
          </p:cNvSpPr>
          <p:nvPr>
            <p:ph type="pic" sz="quarter" idx="65" hasCustomPrompt="1"/>
          </p:nvPr>
        </p:nvSpPr>
        <p:spPr>
          <a:xfrm>
            <a:off x="9944264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8" name="텍스트 개체 틀 32"/>
          <p:cNvSpPr>
            <a:spLocks noGrp="1"/>
          </p:cNvSpPr>
          <p:nvPr>
            <p:ph type="body" sz="quarter" idx="66" hasCustomPrompt="1"/>
          </p:nvPr>
        </p:nvSpPr>
        <p:spPr>
          <a:xfrm>
            <a:off x="9944264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(Responsibility14)</a:t>
            </a:r>
            <a:endParaRPr lang="ko-KR" altLang="en-US" dirty="0"/>
          </a:p>
        </p:txBody>
      </p:sp>
      <p:sp>
        <p:nvSpPr>
          <p:cNvPr id="190" name="텍스트 개체 틀 30"/>
          <p:cNvSpPr>
            <a:spLocks noGrp="1"/>
          </p:cNvSpPr>
          <p:nvPr>
            <p:ph type="body" sz="quarter" idx="67" hasCustomPrompt="1"/>
          </p:nvPr>
        </p:nvSpPr>
        <p:spPr>
          <a:xfrm>
            <a:off x="9944264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Name14</a:t>
            </a:r>
            <a:endParaRPr lang="ko-KR" altLang="en-US" dirty="0"/>
          </a:p>
        </p:txBody>
      </p:sp>
      <p:cxnSp>
        <p:nvCxnSpPr>
          <p:cNvPr id="80" name="직선 연결선 79"/>
          <p:cNvCxnSpPr>
            <a:cxnSpLocks/>
          </p:cNvCxnSpPr>
          <p:nvPr userDrawn="1"/>
        </p:nvCxnSpPr>
        <p:spPr>
          <a:xfrm>
            <a:off x="960967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cxnSpLocks/>
          </p:cNvCxnSpPr>
          <p:nvPr userDrawn="1"/>
        </p:nvCxnSpPr>
        <p:spPr>
          <a:xfrm>
            <a:off x="245745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cxnSpLocks/>
          </p:cNvCxnSpPr>
          <p:nvPr userDrawn="1"/>
        </p:nvCxnSpPr>
        <p:spPr>
          <a:xfrm>
            <a:off x="395833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cxnSpLocks/>
          </p:cNvCxnSpPr>
          <p:nvPr userDrawn="1"/>
        </p:nvCxnSpPr>
        <p:spPr>
          <a:xfrm>
            <a:off x="5454812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cxnSpLocks/>
          </p:cNvCxnSpPr>
          <p:nvPr userDrawn="1"/>
        </p:nvCxnSpPr>
        <p:spPr>
          <a:xfrm>
            <a:off x="6951296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cxnSpLocks/>
          </p:cNvCxnSpPr>
          <p:nvPr userDrawn="1"/>
        </p:nvCxnSpPr>
        <p:spPr>
          <a:xfrm>
            <a:off x="844778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cxnSpLocks/>
          </p:cNvCxnSpPr>
          <p:nvPr userDrawn="1"/>
        </p:nvCxnSpPr>
        <p:spPr>
          <a:xfrm>
            <a:off x="9944264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80296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21275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40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88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_Mobil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363647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022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017518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647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685304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1433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4368799" y="2178657"/>
            <a:ext cx="7365999" cy="422214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80799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3072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4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70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73480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73480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560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Gradient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36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40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7137-2676-CD41-A81A-6D85E80447B4}" type="datetime1">
              <a:rPr lang="en-US" smtClean="0"/>
              <a:pPr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2012 Telenav,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033A4-AAEB-C843-9C5C-FB5D4458FC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_2.ps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57572"/>
            <a:ext cx="1284224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63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 userDrawn="1"/>
        </p:nvSpPr>
        <p:spPr>
          <a:xfrm>
            <a:off x="-1" y="6279367"/>
            <a:ext cx="12192001" cy="604157"/>
          </a:xfrm>
          <a:prstGeom prst="triangle">
            <a:avLst>
              <a:gd name="adj" fmla="val 8748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 userDrawn="1"/>
        </p:nvSpPr>
        <p:spPr>
          <a:xfrm>
            <a:off x="-1" y="6279367"/>
            <a:ext cx="12192001" cy="604157"/>
          </a:xfrm>
          <a:prstGeom prst="triangle">
            <a:avLst>
              <a:gd name="adj" fmla="val 4042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 userDrawn="1"/>
        </p:nvSpPr>
        <p:spPr>
          <a:xfrm>
            <a:off x="-1" y="6279367"/>
            <a:ext cx="12192001" cy="604157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731838" y="368301"/>
            <a:ext cx="694490" cy="6944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1426328" y="481648"/>
            <a:ext cx="327914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0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891577" y="481648"/>
            <a:ext cx="375011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0"/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095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71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 flip="none" rotWithShape="1">
          <a:gsLst>
            <a:gs pos="100000">
              <a:schemeClr val="accent2"/>
            </a:gs>
            <a:gs pos="0">
              <a:schemeClr val="accent3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This is a Section Header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06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3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63246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0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1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19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29397"/>
            <a:ext cx="11277600" cy="43714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566634" y="6518987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3ECEAC6C-2BBB-4EA8-965F-A871AF4E7130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pPr algn="l"/>
              <a:t>‹#›</a:t>
            </a:fld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03914" y="6535915"/>
            <a:ext cx="2082800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800" dirty="0" err="1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Telenav</a:t>
            </a:r>
            <a:r>
              <a:rPr lang="en-US" sz="8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, Inc. All Rights Reserved © 2018</a:t>
            </a:r>
          </a:p>
        </p:txBody>
      </p:sp>
    </p:spTree>
    <p:extLst>
      <p:ext uri="{BB962C8B-B14F-4D97-AF65-F5344CB8AC3E}">
        <p14:creationId xmlns:p14="http://schemas.microsoft.com/office/powerpoint/2010/main" val="111089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7" r:id="rId2"/>
    <p:sldLayoutId id="2147483651" r:id="rId3"/>
    <p:sldLayoutId id="2147483649" r:id="rId4"/>
    <p:sldLayoutId id="2147483680" r:id="rId5"/>
    <p:sldLayoutId id="2147483663" r:id="rId6"/>
    <p:sldLayoutId id="2147483650" r:id="rId7"/>
    <p:sldLayoutId id="2147483652" r:id="rId8"/>
    <p:sldLayoutId id="2147483653" r:id="rId9"/>
    <p:sldLayoutId id="2147483656" r:id="rId10"/>
    <p:sldLayoutId id="2147483657" r:id="rId11"/>
    <p:sldLayoutId id="2147483662" r:id="rId12"/>
    <p:sldLayoutId id="2147483672" r:id="rId13"/>
    <p:sldLayoutId id="2147483660" r:id="rId14"/>
    <p:sldLayoutId id="2147483674" r:id="rId15"/>
    <p:sldLayoutId id="2147483659" r:id="rId16"/>
    <p:sldLayoutId id="2147483675" r:id="rId17"/>
    <p:sldLayoutId id="2147483669" r:id="rId18"/>
    <p:sldLayoutId id="2147483671" r:id="rId19"/>
    <p:sldLayoutId id="2147483673" r:id="rId20"/>
    <p:sldLayoutId id="2147483677" r:id="rId21"/>
    <p:sldLayoutId id="2147483679" r:id="rId22"/>
    <p:sldLayoutId id="2147483678" r:id="rId23"/>
    <p:sldLayoutId id="2147483654" r:id="rId24"/>
    <p:sldLayoutId id="2147483655" r:id="rId25"/>
    <p:sldLayoutId id="2147483666" r:id="rId26"/>
    <p:sldLayoutId id="2147483681" r:id="rId27"/>
    <p:sldLayoutId id="2147483682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Avenir Book" charset="0"/>
          <a:cs typeface="Avenir Book" charset="0"/>
        </a:defRPr>
      </a:lvl1pPr>
    </p:titleStyle>
    <p:bodyStyle>
      <a:lvl1pPr marL="169863" indent="-169863" algn="l" defTabSz="914400" rtl="0" eaLnBrk="1" latinLnBrk="0" hangingPunct="1">
        <a:lnSpc>
          <a:spcPct val="95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1pPr>
      <a:lvl2pPr marL="34607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2pPr>
      <a:lvl3pPr marL="514350" indent="-168275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3pPr>
      <a:lvl4pPr marL="68421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4pPr>
      <a:lvl5pPr marL="86042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​"/>
        <a:defRPr sz="2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​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16986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41313" marR="0" indent="-173038" algn="l" defTabSz="914400" rtl="0" eaLnBrk="1" fontAlgn="auto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SzTx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lenav/open-source-spec/blob/master/valhalla/resource/pictures/germany-tiles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6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2.png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200" dirty="0"/>
              <a:t>Open Source Solution for Navigation System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Xun(Perry) Liu</a:t>
            </a:r>
          </a:p>
          <a:p>
            <a:r>
              <a:rPr lang="en-US" dirty="0"/>
              <a:t>4/10/2019</a:t>
            </a:r>
          </a:p>
        </p:txBody>
      </p:sp>
    </p:spTree>
    <p:extLst>
      <p:ext uri="{BB962C8B-B14F-4D97-AF65-F5344CB8AC3E}">
        <p14:creationId xmlns:p14="http://schemas.microsoft.com/office/powerpoint/2010/main" val="30057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idx="4294967295"/>
          </p:nvPr>
        </p:nvSpPr>
        <p:spPr>
          <a:xfrm>
            <a:off x="336560" y="1703151"/>
            <a:ext cx="10420339" cy="3985129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Story 1: How Valhalla organize map data for map streaming 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</a:rPr>
              <a:t>       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Background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                  - </a:t>
            </a:r>
            <a:r>
              <a:rPr lang="en-US" altLang="zh-CN" sz="2400" b="1" dirty="0" err="1">
                <a:solidFill>
                  <a:schemeClr val="bg1">
                    <a:lumMod val="85000"/>
                  </a:schemeClr>
                </a:solidFill>
              </a:rPr>
              <a:t>Ngx’s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 solution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                  - Valhalla’s solution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                 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Story 2: How OSRM calculate route with dynamic information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Story 3: Map Lyft do map matching when map data is wrong</a:t>
            </a:r>
          </a:p>
          <a:p>
            <a:endParaRPr lang="en-US" sz="2400" dirty="0"/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1579378" y="421717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4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Valhalla’s Solution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Divide based on map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Fixed boundary split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576781" y="2452189"/>
            <a:ext cx="5158020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 will stay in fixed grid as long as no change for geometry</a:t>
            </a:r>
          </a:p>
          <a:p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Tile id could be calculated by </a:t>
            </a:r>
            <a:r>
              <a:rPr lang="en-US" sz="2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</a:t>
            </a:r>
            <a:endParaRPr lang="en-US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Cacheability</a:t>
            </a:r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/Updateability</a:t>
            </a:r>
          </a:p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size depend on data density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9D7C61-6C5D-7C4E-9E81-7DBDBA36E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607" y="1679612"/>
            <a:ext cx="5209419" cy="55163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B089FD-5272-DE4F-BB42-E2D652ED948F}"/>
              </a:ext>
            </a:extLst>
          </p:cNvPr>
          <p:cNvSpPr/>
          <p:nvPr/>
        </p:nvSpPr>
        <p:spPr bwMode="gray">
          <a:xfrm>
            <a:off x="3255916" y="1456990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64EC4A-B500-DB4D-BE5A-10C7CE83805F}"/>
              </a:ext>
            </a:extLst>
          </p:cNvPr>
          <p:cNvSpPr/>
          <p:nvPr/>
        </p:nvSpPr>
        <p:spPr bwMode="gray">
          <a:xfrm>
            <a:off x="184725" y="4372579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EEA66F-3D31-584F-A15B-3A7526C2E8D1}"/>
              </a:ext>
            </a:extLst>
          </p:cNvPr>
          <p:cNvSpPr/>
          <p:nvPr/>
        </p:nvSpPr>
        <p:spPr bwMode="gray">
          <a:xfrm>
            <a:off x="3358619" y="4375516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DFC056-0ED3-1946-A164-0CF49D953C39}"/>
              </a:ext>
            </a:extLst>
          </p:cNvPr>
          <p:cNvSpPr/>
          <p:nvPr/>
        </p:nvSpPr>
        <p:spPr bwMode="gray">
          <a:xfrm>
            <a:off x="390132" y="1395567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A5EA9-9487-2541-8F62-4957BE48D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102" y="4256257"/>
            <a:ext cx="6477000" cy="24892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44EB66E-CACF-594F-A95A-758764ACB537}"/>
              </a:ext>
            </a:extLst>
          </p:cNvPr>
          <p:cNvGrpSpPr/>
          <p:nvPr/>
        </p:nvGrpSpPr>
        <p:grpSpPr>
          <a:xfrm>
            <a:off x="10093746" y="6120244"/>
            <a:ext cx="1913529" cy="881614"/>
            <a:chOff x="2226365" y="4903304"/>
            <a:chExt cx="1913529" cy="88161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0AA141E-813D-0345-8998-A2BC7CB80C8F}"/>
                </a:ext>
              </a:extLst>
            </p:cNvPr>
            <p:cNvSpPr/>
            <p:nvPr/>
          </p:nvSpPr>
          <p:spPr bwMode="gray">
            <a:xfrm>
              <a:off x="2226365" y="4903304"/>
              <a:ext cx="1497496" cy="503583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 Placeholder 5">
              <a:extLst>
                <a:ext uri="{FF2B5EF4-FFF2-40B4-BE49-F238E27FC236}">
                  <a16:creationId xmlns:a16="http://schemas.microsoft.com/office/drawing/2014/main" id="{7E0FD199-E0D9-7D45-A929-10543744EDC7}"/>
                </a:ext>
              </a:extLst>
            </p:cNvPr>
            <p:cNvSpPr txBox="1">
              <a:spLocks/>
            </p:cNvSpPr>
            <p:nvPr/>
          </p:nvSpPr>
          <p:spPr>
            <a:xfrm>
              <a:off x="2536669" y="5028855"/>
              <a:ext cx="1603225" cy="756063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25MB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6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  <p:bldP spid="11" grpId="0" animBg="1"/>
      <p:bldP spid="12" grpId="0" animBg="1"/>
      <p:bldP spid="13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576376" y="514972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Valhalla Tiles</a:t>
            </a:r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576781" y="2452189"/>
            <a:ext cx="5158020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6D5A6-7B9A-2143-A35E-3D0D39935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601" y="4303182"/>
            <a:ext cx="3695700" cy="2235200"/>
          </a:xfrm>
          <a:prstGeom prst="rect">
            <a:avLst/>
          </a:prstGeom>
        </p:spPr>
      </p:pic>
      <p:pic>
        <p:nvPicPr>
          <p:cNvPr id="7" name="Picture 4" descr="single_cell">
            <a:hlinkClick r:id="rId3"/>
            <a:extLst>
              <a:ext uri="{FF2B5EF4-FFF2-40B4-BE49-F238E27FC236}">
                <a16:creationId xmlns:a16="http://schemas.microsoft.com/office/drawing/2014/main" id="{6C6C270F-68E0-5445-861C-4439BDED2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7451" y="172285"/>
            <a:ext cx="5080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56D121-914A-3749-B4D8-84E4C0E84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51" y="1223418"/>
            <a:ext cx="5080000" cy="51196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0BE9C0-35A2-0B4F-95B6-99640D92D482}"/>
              </a:ext>
            </a:extLst>
          </p:cNvPr>
          <p:cNvSpPr/>
          <p:nvPr/>
        </p:nvSpPr>
        <p:spPr bwMode="gray">
          <a:xfrm>
            <a:off x="8455231" y="3109859"/>
            <a:ext cx="380011" cy="293913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1524000" y="470746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Valhalla Streaming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idx="4294967295"/>
          </p:nvPr>
        </p:nvSpPr>
        <p:spPr>
          <a:xfrm>
            <a:off x="457200" y="1357143"/>
            <a:ext cx="11277600" cy="443654"/>
          </a:xfrm>
          <a:prstGeom prst="rect">
            <a:avLst/>
          </a:prstGeom>
        </p:spPr>
        <p:txBody>
          <a:bodyPr/>
          <a:lstStyle/>
          <a:p>
            <a:endParaRPr lang="en-US" b="1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576781" y="2452189"/>
            <a:ext cx="5158020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691BF0-AF77-564C-B250-E43534E90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24" y="1357143"/>
            <a:ext cx="9054791" cy="508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642533" y="454295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Lesson learned from Valhalla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idx="4294967295"/>
          </p:nvPr>
        </p:nvSpPr>
        <p:spPr>
          <a:xfrm>
            <a:off x="5421454" y="3427246"/>
            <a:ext cx="5331213" cy="4436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Improvement on Current product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181600" y="4080018"/>
            <a:ext cx="6894653" cy="197959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Fix boundary at </a:t>
            </a:r>
            <a:r>
              <a:rPr lang="en-US" sz="2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level, then try at </a:t>
            </a:r>
            <a:r>
              <a:rPr lang="en-US" sz="2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level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82B854A-2DF1-E045-A347-AA808FA5A49D}"/>
              </a:ext>
            </a:extLst>
          </p:cNvPr>
          <p:cNvSpPr txBox="1">
            <a:spLocks/>
          </p:cNvSpPr>
          <p:nvPr/>
        </p:nvSpPr>
        <p:spPr>
          <a:xfrm>
            <a:off x="0" y="1672118"/>
            <a:ext cx="7467600" cy="579151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Fixed size tiles make streaming easier, but have impact on performance and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C5440-A56C-894C-926A-A2B9BDFCA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81" y="2582696"/>
            <a:ext cx="45212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idx="4294967295"/>
          </p:nvPr>
        </p:nvSpPr>
        <p:spPr>
          <a:xfrm>
            <a:off x="336560" y="1703151"/>
            <a:ext cx="10420339" cy="3985129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Story 1: How Valhalla organize map data for map streaming 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Story 2: How OSRM calculate route with dynamic information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               - Background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               -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Ngx’s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solution(FC promotion)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               - OSRM’s solution(CRP)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               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dirty="0"/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Story 3: Map Lyft do map matching when map data is wrong</a:t>
            </a:r>
          </a:p>
          <a:p>
            <a:endParaRPr lang="en-US" sz="2400" dirty="0"/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1579378" y="421717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439334" y="470746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Story #2 Calculate route consider dynamic information</a:t>
            </a:r>
            <a:endParaRPr lang="en-US" dirty="0"/>
          </a:p>
        </p:txBody>
      </p:sp>
      <p:pic>
        <p:nvPicPr>
          <p:cNvPr id="3" name="Picture 2" descr="ROAD CLOSED &#10;EVENT IN PROGRESS ">
            <a:extLst>
              <a:ext uri="{FF2B5EF4-FFF2-40B4-BE49-F238E27FC236}">
                <a16:creationId xmlns:a16="http://schemas.microsoft.com/office/drawing/2014/main" id="{B3820281-6080-9941-A60A-6745FE81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49" y="2810595"/>
            <a:ext cx="3641967" cy="24279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D73041-B201-B741-98FA-059DE2E948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9389" y="2810594"/>
            <a:ext cx="4036359" cy="24279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2DF30-A160-D640-AE72-1C6E049C13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7060" y="2810594"/>
            <a:ext cx="4148865" cy="24279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6D53F66-1CFF-984D-8EF8-0882723C473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57200" y="1357143"/>
            <a:ext cx="11277600" cy="44365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2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Story #2 Calculate route consider dynamic information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 err="1"/>
              <a:t>Chanllege</a:t>
            </a:r>
            <a:r>
              <a:rPr lang="en-US" b="1" dirty="0"/>
              <a:t> of routing + dynamic information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40A10-3CE3-1545-B0CD-E78AF6889A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381" y="1083670"/>
            <a:ext cx="4982173" cy="5393289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CC644D-DF0B-884A-9FCC-CF7D885D1A9F}"/>
              </a:ext>
            </a:extLst>
          </p:cNvPr>
          <p:cNvSpPr txBox="1">
            <a:spLocks/>
          </p:cNvSpPr>
          <p:nvPr/>
        </p:nvSpPr>
        <p:spPr>
          <a:xfrm>
            <a:off x="970761" y="2884862"/>
            <a:ext cx="3350966" cy="8096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40M edges for HERE NA</a:t>
            </a:r>
          </a:p>
          <a:p>
            <a:r>
              <a:rPr lang="en-US" b="1" dirty="0"/>
              <a:t>80M edges for HERE EU</a:t>
            </a:r>
          </a:p>
        </p:txBody>
      </p:sp>
    </p:spTree>
    <p:extLst>
      <p:ext uri="{BB962C8B-B14F-4D97-AF65-F5344CB8AC3E}">
        <p14:creationId xmlns:p14="http://schemas.microsoft.com/office/powerpoint/2010/main" val="364976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Story #2 Calculate route consider dynamic information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 err="1"/>
              <a:t>Chanllege</a:t>
            </a:r>
            <a:r>
              <a:rPr lang="en-US" b="1" dirty="0"/>
              <a:t> of routing + dynamic information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E69A3-005E-F84A-998C-2D3F8684D9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202" y="848297"/>
            <a:ext cx="9171745" cy="610418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C4348B-7AC2-A947-8836-D160319DC8A0}"/>
              </a:ext>
            </a:extLst>
          </p:cNvPr>
          <p:cNvSpPr/>
          <p:nvPr/>
        </p:nvSpPr>
        <p:spPr bwMode="gray">
          <a:xfrm>
            <a:off x="5812856" y="2810108"/>
            <a:ext cx="490654" cy="490654"/>
          </a:xfrm>
          <a:prstGeom prst="ellipse">
            <a:avLst/>
          </a:prstGeom>
          <a:solidFill>
            <a:schemeClr val="accent2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F46D7F-BE31-154C-B4AB-B0B016674DD4}"/>
              </a:ext>
            </a:extLst>
          </p:cNvPr>
          <p:cNvSpPr/>
          <p:nvPr/>
        </p:nvSpPr>
        <p:spPr bwMode="gray">
          <a:xfrm>
            <a:off x="3943876" y="3630357"/>
            <a:ext cx="490654" cy="490654"/>
          </a:xfrm>
          <a:prstGeom prst="ellipse">
            <a:avLst/>
          </a:prstGeom>
          <a:solidFill>
            <a:schemeClr val="accent2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D76511-9A9B-D542-950D-852456B3978F}"/>
              </a:ext>
            </a:extLst>
          </p:cNvPr>
          <p:cNvSpPr/>
          <p:nvPr/>
        </p:nvSpPr>
        <p:spPr bwMode="gray">
          <a:xfrm>
            <a:off x="5074207" y="4121011"/>
            <a:ext cx="490654" cy="490654"/>
          </a:xfrm>
          <a:prstGeom prst="ellipse">
            <a:avLst/>
          </a:prstGeom>
          <a:solidFill>
            <a:schemeClr val="accent2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607EB0-EC64-204D-860B-9366E2CD0811}"/>
              </a:ext>
            </a:extLst>
          </p:cNvPr>
          <p:cNvSpPr/>
          <p:nvPr/>
        </p:nvSpPr>
        <p:spPr bwMode="gray">
          <a:xfrm>
            <a:off x="6218928" y="3142099"/>
            <a:ext cx="490654" cy="490654"/>
          </a:xfrm>
          <a:prstGeom prst="ellipse">
            <a:avLst/>
          </a:prstGeom>
          <a:solidFill>
            <a:srgbClr val="92D05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AE94B2-E231-C844-8282-1DC1FFD5FA90}"/>
              </a:ext>
            </a:extLst>
          </p:cNvPr>
          <p:cNvSpPr/>
          <p:nvPr/>
        </p:nvSpPr>
        <p:spPr bwMode="gray">
          <a:xfrm>
            <a:off x="1790483" y="1873212"/>
            <a:ext cx="7326351" cy="4004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8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8" grpId="0" animBg="1"/>
      <p:bldP spid="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idx="4294967295"/>
          </p:nvPr>
        </p:nvSpPr>
        <p:spPr>
          <a:xfrm>
            <a:off x="336560" y="1703151"/>
            <a:ext cx="10420339" cy="3985129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Story 1: How Valhalla organize map data for map streaming 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Story 2: How OSRM calculate route with dynamic information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                - Background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               -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Ngx’s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solution(FC promotion)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                - OSRM’s solution(CRP)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</a:t>
            </a:r>
          </a:p>
          <a:p>
            <a:endParaRPr lang="en-US" sz="2400" dirty="0"/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Story 3: Map Lyft do map matching when map data is wrong</a:t>
            </a:r>
          </a:p>
          <a:p>
            <a:endParaRPr lang="en-US" sz="2400" dirty="0"/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1579378" y="421717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6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五边形 14"/>
          <p:cNvSpPr/>
          <p:nvPr/>
        </p:nvSpPr>
        <p:spPr>
          <a:xfrm>
            <a:off x="53686" y="2334700"/>
            <a:ext cx="11721651" cy="53340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53685" y="3081821"/>
            <a:ext cx="2946400" cy="3056965"/>
          </a:xfrm>
          <a:prstGeom prst="chevron">
            <a:avLst>
              <a:gd name="adj" fmla="val 2327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2375507" y="3081821"/>
            <a:ext cx="2946400" cy="3056965"/>
          </a:xfrm>
          <a:prstGeom prst="chevron">
            <a:avLst>
              <a:gd name="adj" fmla="val 2327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4667604" y="3076121"/>
            <a:ext cx="2946400" cy="3056965"/>
          </a:xfrm>
          <a:prstGeom prst="chevron">
            <a:avLst>
              <a:gd name="adj" fmla="val 2327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燕尾形 18"/>
          <p:cNvSpPr/>
          <p:nvPr/>
        </p:nvSpPr>
        <p:spPr>
          <a:xfrm>
            <a:off x="6985405" y="3076120"/>
            <a:ext cx="2972104" cy="3056965"/>
          </a:xfrm>
          <a:prstGeom prst="chevron">
            <a:avLst>
              <a:gd name="adj" fmla="val 2327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3352" y="2359734"/>
            <a:ext cx="1702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05/2009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56319" y="2345947"/>
            <a:ext cx="1702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01/2010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69286" y="2353202"/>
            <a:ext cx="1702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03/2013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32073" y="2336740"/>
            <a:ext cx="1702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06/2014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37024" y="4048058"/>
            <a:ext cx="175504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 Hebrew" charset="-79"/>
                <a:cs typeface="Arial Hebrew" charset="-79"/>
                <a:sym typeface="+mn-lt"/>
              </a:rPr>
              <a:t>Join </a:t>
            </a:r>
            <a:r>
              <a:rPr kumimoji="1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 Hebrew" charset="-79"/>
                <a:cs typeface="Arial Hebrew" charset="-79"/>
                <a:sym typeface="+mn-lt"/>
              </a:rPr>
              <a:t>Nav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 Hebrew" charset="-79"/>
                <a:cs typeface="Arial Hebrew" charset="-79"/>
                <a:sym typeface="+mn-lt"/>
              </a:rPr>
              <a:t> Team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Arial Hebrew" charset="-79"/>
              <a:cs typeface="Arial Hebrew" charset="-79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917453" y="3316785"/>
            <a:ext cx="2199292" cy="246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Micro:</a:t>
            </a:r>
            <a:r>
              <a:rPr kumimoji="0" lang="en-US" altLang="zh-CN" sz="2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 Hybrid</a:t>
            </a:r>
            <a:r>
              <a:rPr kumimoji="0" lang="zh-CN" altLang="en-US" sz="2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navigation solution supports </a:t>
            </a:r>
            <a:r>
              <a:rPr kumimoji="0" lang="en-US" altLang="zh-CN" sz="2400" b="0" i="0" u="none" strike="noStrike" kern="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Nav</a:t>
            </a:r>
            <a:r>
              <a:rPr kumimoji="0" lang="en-US" altLang="zh-CN" sz="2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 and Search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92182" y="3327861"/>
            <a:ext cx="1939891" cy="246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RMU, Tech Lead, simplify internal solutions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文本框 22"/>
          <p:cNvSpPr txBox="1"/>
          <p:nvPr/>
        </p:nvSpPr>
        <p:spPr>
          <a:xfrm>
            <a:off x="9525584" y="2359734"/>
            <a:ext cx="1702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04/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2018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燕尾形 15"/>
          <p:cNvSpPr/>
          <p:nvPr/>
        </p:nvSpPr>
        <p:spPr>
          <a:xfrm>
            <a:off x="9339639" y="3076119"/>
            <a:ext cx="2946400" cy="3056965"/>
          </a:xfrm>
          <a:prstGeom prst="chevron">
            <a:avLst>
              <a:gd name="adj" fmla="val 2327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文本框 25"/>
          <p:cNvSpPr txBox="1"/>
          <p:nvPr/>
        </p:nvSpPr>
        <p:spPr>
          <a:xfrm>
            <a:off x="10020288" y="3995960"/>
            <a:ext cx="1755049" cy="10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Arial Hebrew" charset="-79"/>
                <a:cs typeface="Arial Hebrew" charset="-79"/>
                <a:sym typeface="+mn-lt"/>
              </a:rPr>
              <a:t>OSRM</a:t>
            </a: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ea typeface="Arial Hebrew" charset="-79"/>
                <a:cs typeface="Arial Hebrew" charset="-79"/>
                <a:sym typeface="+mn-lt"/>
              </a:rPr>
              <a:t>Valhalla</a:t>
            </a:r>
          </a:p>
        </p:txBody>
      </p:sp>
      <p:sp>
        <p:nvSpPr>
          <p:cNvPr id="34" name="Title 4"/>
          <p:cNvSpPr txBox="1">
            <a:spLocks/>
          </p:cNvSpPr>
          <p:nvPr/>
        </p:nvSpPr>
        <p:spPr>
          <a:xfrm>
            <a:off x="1526885" y="435205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About myself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482584" y="3204287"/>
            <a:ext cx="2485654" cy="294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NGX</a:t>
            </a:r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, </a:t>
            </a: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“</a:t>
            </a:r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Head of War Room</a:t>
            </a: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”</a:t>
            </a:r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New infrastructure for Incremental </a:t>
            </a:r>
            <a:r>
              <a:rPr kumimoji="0" lang="en-US" altLang="zh-CN" sz="24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update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424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6" grpId="0"/>
      <p:bldP spid="27" grpId="0"/>
      <p:bldP spid="28" grpId="0"/>
      <p:bldP spid="25" grpId="0"/>
      <p:bldP spid="31" grpId="0" animBg="1"/>
      <p:bldP spid="33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476375" y="289139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NGX Solution - Function class Level promotion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993419-B350-3346-A765-75DC3C1F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71" y="1175536"/>
            <a:ext cx="8838458" cy="45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7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476375" y="289139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NGX Solution - Function class Level promotion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D7ABD4F-4064-A042-B599-8A125788A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649829"/>
            <a:ext cx="711517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B3466-FF04-B34E-9B71-C42A3D597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244" y="2087600"/>
            <a:ext cx="4996366" cy="356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0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Function class Level promotion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sz="2400" b="1" dirty="0"/>
              <a:t>Prune and Shrink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D656F48-F590-1244-A7DD-EDD9D5421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217993"/>
            <a:ext cx="6889173" cy="5453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6C13C84-CA37-F248-A838-069F4AEF1E03}"/>
              </a:ext>
            </a:extLst>
          </p:cNvPr>
          <p:cNvSpPr txBox="1">
            <a:spLocks/>
          </p:cNvSpPr>
          <p:nvPr/>
        </p:nvSpPr>
        <p:spPr>
          <a:xfrm>
            <a:off x="8374364" y="915711"/>
            <a:ext cx="2653469" cy="3250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When to promote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3E21F-18B6-7240-9654-94AAAED70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3423" y="1793126"/>
            <a:ext cx="4235353" cy="3769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484BA3-12DC-4C40-AFCB-AB01340C22D3}"/>
              </a:ext>
            </a:extLst>
          </p:cNvPr>
          <p:cNvSpPr/>
          <p:nvPr/>
        </p:nvSpPr>
        <p:spPr bwMode="gray">
          <a:xfrm>
            <a:off x="371474" y="1204447"/>
            <a:ext cx="3192820" cy="269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A14DC-C4DE-984D-BE3A-D03979EAB876}"/>
              </a:ext>
            </a:extLst>
          </p:cNvPr>
          <p:cNvSpPr/>
          <p:nvPr/>
        </p:nvSpPr>
        <p:spPr bwMode="gray">
          <a:xfrm>
            <a:off x="3754148" y="1217993"/>
            <a:ext cx="3192820" cy="269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431B84-3C24-5848-A0F0-C17E9808390A}"/>
              </a:ext>
            </a:extLst>
          </p:cNvPr>
          <p:cNvSpPr/>
          <p:nvPr/>
        </p:nvSpPr>
        <p:spPr bwMode="gray">
          <a:xfrm>
            <a:off x="447966" y="3944957"/>
            <a:ext cx="3192820" cy="269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07A123-631A-914B-AE50-407E1CA46F75}"/>
              </a:ext>
            </a:extLst>
          </p:cNvPr>
          <p:cNvSpPr/>
          <p:nvPr/>
        </p:nvSpPr>
        <p:spPr bwMode="gray">
          <a:xfrm>
            <a:off x="3841102" y="3927288"/>
            <a:ext cx="3192820" cy="269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B0BC2-6E2B-AE4C-8A3B-2EDFD524EA86}"/>
              </a:ext>
            </a:extLst>
          </p:cNvPr>
          <p:cNvSpPr/>
          <p:nvPr/>
        </p:nvSpPr>
        <p:spPr bwMode="gray">
          <a:xfrm>
            <a:off x="7222548" y="733251"/>
            <a:ext cx="4845627" cy="4958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462615" y="534981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Function class Level promotion</a:t>
            </a:r>
            <a:endParaRPr lang="en-US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4294967295"/>
          </p:nvPr>
        </p:nvSpPr>
        <p:spPr>
          <a:xfrm>
            <a:off x="666750" y="1352910"/>
            <a:ext cx="3820583" cy="56625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Miss best candidate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581024" y="1919162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FBFB7-D01D-7240-A842-922EB36B5F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50" y="2765197"/>
            <a:ext cx="5744160" cy="3155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3E951-858E-5940-9BC8-73E183AC9E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392" y="2765197"/>
            <a:ext cx="5141171" cy="325704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3DC1534-CF1B-B143-8DD9-BF4DC45807C3}"/>
              </a:ext>
            </a:extLst>
          </p:cNvPr>
          <p:cNvSpPr/>
          <p:nvPr/>
        </p:nvSpPr>
        <p:spPr bwMode="gray">
          <a:xfrm>
            <a:off x="9587724" y="4148667"/>
            <a:ext cx="1382751" cy="903249"/>
          </a:xfrm>
          <a:prstGeom prst="ellipse">
            <a:avLst/>
          </a:prstGeom>
          <a:solidFill>
            <a:schemeClr val="bg1">
              <a:alpha val="0"/>
            </a:schemeClr>
          </a:solidFill>
          <a:ln w="34925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C2D5B-48A0-4B43-9A3D-AC37995B6A8E}"/>
              </a:ext>
            </a:extLst>
          </p:cNvPr>
          <p:cNvSpPr txBox="1"/>
          <p:nvPr/>
        </p:nvSpPr>
        <p:spPr bwMode="gray">
          <a:xfrm>
            <a:off x="3365189" y="1340158"/>
            <a:ext cx="6584405" cy="56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3000" b="0" dirty="0">
                <a:solidFill>
                  <a:schemeClr val="tx2"/>
                </a:solidFill>
                <a:highlight>
                  <a:srgbClr val="FF0000"/>
                </a:highlight>
                <a:latin typeface="Avenir Book" charset="0"/>
                <a:ea typeface="Avenir Book" charset="0"/>
                <a:cs typeface="Avenir Book" charset="0"/>
              </a:rPr>
              <a:t>Only promote, never look down</a:t>
            </a:r>
          </a:p>
        </p:txBody>
      </p:sp>
    </p:spTree>
    <p:extLst>
      <p:ext uri="{BB962C8B-B14F-4D97-AF65-F5344CB8AC3E}">
        <p14:creationId xmlns:p14="http://schemas.microsoft.com/office/powerpoint/2010/main" val="97152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idx="4294967295"/>
          </p:nvPr>
        </p:nvSpPr>
        <p:spPr>
          <a:xfrm>
            <a:off x="336560" y="1703151"/>
            <a:ext cx="10420339" cy="3985129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Story 1: How Valhalla organize map data for map streaming 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Story 2: How OSRM calculate route with dynamic information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                - Background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                -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</a:rPr>
              <a:t>Ngx’s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 solution(FC promotion)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               - OSRM’s solution(CRP)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               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dirty="0"/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Story 3: How Lyft do map matching when map data is wrong</a:t>
            </a:r>
          </a:p>
          <a:p>
            <a:endParaRPr lang="en-US" sz="2400" dirty="0"/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1579378" y="421717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73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473200" y="505404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How to calculate route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idx="4294967295"/>
          </p:nvPr>
        </p:nvSpPr>
        <p:spPr>
          <a:xfrm>
            <a:off x="457200" y="861843"/>
            <a:ext cx="2653469" cy="325008"/>
          </a:xfrm>
          <a:prstGeom prst="rect">
            <a:avLst/>
          </a:prstGeom>
        </p:spPr>
        <p:txBody>
          <a:bodyPr/>
          <a:lstStyle/>
          <a:p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E1F99-4F31-4A4D-9639-572772ED7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384" y="1391801"/>
            <a:ext cx="5251231" cy="516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7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473200" y="505404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Thomas Guide</a:t>
            </a:r>
            <a:endParaRPr lang="en-US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4294967295"/>
          </p:nvPr>
        </p:nvSpPr>
        <p:spPr>
          <a:xfrm>
            <a:off x="457200" y="861843"/>
            <a:ext cx="2653469" cy="325008"/>
          </a:xfrm>
          <a:prstGeom prst="rect">
            <a:avLst/>
          </a:prstGeom>
        </p:spPr>
        <p:txBody>
          <a:bodyPr/>
          <a:lstStyle/>
          <a:p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5" name="Picture 2" descr="21 &#10;LO 46 &#10;OCEAB &#10;KEY TO &#10;MAP SECTIONS &#10;LOS ANGELES &#10;AND VICINITY &#10;79 ">
            <a:extLst>
              <a:ext uri="{FF2B5EF4-FFF2-40B4-BE49-F238E27FC236}">
                <a16:creationId xmlns:a16="http://schemas.microsoft.com/office/drawing/2014/main" id="{DBDC5B47-4362-EB43-AD75-1ADDCF3FD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28095"/>
            <a:ext cx="4680144" cy="445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56543-5188-1C41-A39D-AF6DC2FC5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883" y="1391802"/>
            <a:ext cx="5060306" cy="449554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4E1B2DB-0AA6-D44D-80CF-BAAF2972EA4E}"/>
              </a:ext>
            </a:extLst>
          </p:cNvPr>
          <p:cNvSpPr/>
          <p:nvPr/>
        </p:nvSpPr>
        <p:spPr bwMode="gray">
          <a:xfrm rot="504944">
            <a:off x="2533154" y="2500961"/>
            <a:ext cx="4113037" cy="666974"/>
          </a:xfrm>
          <a:prstGeom prst="rightArrow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7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449056" y="420097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Partition the graph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581024" y="1749828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E6E4B-57FF-C34F-BE83-519F6A928916}"/>
              </a:ext>
            </a:extLst>
          </p:cNvPr>
          <p:cNvGrpSpPr/>
          <p:nvPr/>
        </p:nvGrpSpPr>
        <p:grpSpPr>
          <a:xfrm>
            <a:off x="502086" y="1919105"/>
            <a:ext cx="5292725" cy="4248150"/>
            <a:chOff x="352357" y="1229502"/>
            <a:chExt cx="5292725" cy="4248150"/>
          </a:xfrm>
        </p:grpSpPr>
        <p:pic>
          <p:nvPicPr>
            <p:cNvPr id="6" name="Picture 91">
              <a:extLst>
                <a:ext uri="{FF2B5EF4-FFF2-40B4-BE49-F238E27FC236}">
                  <a16:creationId xmlns:a16="http://schemas.microsoft.com/office/drawing/2014/main" id="{599AA9A5-CECB-D549-9D6B-F9840A2A7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32" y="1445402"/>
              <a:ext cx="4752975" cy="386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Line 68">
              <a:extLst>
                <a:ext uri="{FF2B5EF4-FFF2-40B4-BE49-F238E27FC236}">
                  <a16:creationId xmlns:a16="http://schemas.microsoft.com/office/drawing/2014/main" id="{718843CD-EB32-2A42-8954-AA9F01D712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2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69">
              <a:extLst>
                <a:ext uri="{FF2B5EF4-FFF2-40B4-BE49-F238E27FC236}">
                  <a16:creationId xmlns:a16="http://schemas.microsoft.com/office/drawing/2014/main" id="{3EB8E06A-0E85-3B43-92D2-161E941A9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30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70">
              <a:extLst>
                <a:ext uri="{FF2B5EF4-FFF2-40B4-BE49-F238E27FC236}">
                  <a16:creationId xmlns:a16="http://schemas.microsoft.com/office/drawing/2014/main" id="{60A7CA2E-5E68-9942-989F-12B2F27351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48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1">
              <a:extLst>
                <a:ext uri="{FF2B5EF4-FFF2-40B4-BE49-F238E27FC236}">
                  <a16:creationId xmlns:a16="http://schemas.microsoft.com/office/drawing/2014/main" id="{EE26D57C-8565-D045-8B47-B6A4AE218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682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72">
              <a:extLst>
                <a:ext uri="{FF2B5EF4-FFF2-40B4-BE49-F238E27FC236}">
                  <a16:creationId xmlns:a16="http://schemas.microsoft.com/office/drawing/2014/main" id="{EA5D7E50-7B53-694A-AD16-CF9DFE460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00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73">
              <a:extLst>
                <a:ext uri="{FF2B5EF4-FFF2-40B4-BE49-F238E27FC236}">
                  <a16:creationId xmlns:a16="http://schemas.microsoft.com/office/drawing/2014/main" id="{382BCCA7-B790-EE4D-BC37-2D1AD25CEC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18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74">
              <a:extLst>
                <a:ext uri="{FF2B5EF4-FFF2-40B4-BE49-F238E27FC236}">
                  <a16:creationId xmlns:a16="http://schemas.microsoft.com/office/drawing/2014/main" id="{2E992EAC-7AD8-6340-BC50-85BB9B1BC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36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75">
              <a:extLst>
                <a:ext uri="{FF2B5EF4-FFF2-40B4-BE49-F238E27FC236}">
                  <a16:creationId xmlns:a16="http://schemas.microsoft.com/office/drawing/2014/main" id="{09EE597D-74E3-5541-A686-548424FC25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54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76">
              <a:extLst>
                <a:ext uri="{FF2B5EF4-FFF2-40B4-BE49-F238E27FC236}">
                  <a16:creationId xmlns:a16="http://schemas.microsoft.com/office/drawing/2014/main" id="{7CDA34A0-1E82-F044-9005-37EFC9A1F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72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77">
              <a:extLst>
                <a:ext uri="{FF2B5EF4-FFF2-40B4-BE49-F238E27FC236}">
                  <a16:creationId xmlns:a16="http://schemas.microsoft.com/office/drawing/2014/main" id="{8D00D197-74EB-8B4C-923D-4AB4B574AA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290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78">
              <a:extLst>
                <a:ext uri="{FF2B5EF4-FFF2-40B4-BE49-F238E27FC236}">
                  <a16:creationId xmlns:a16="http://schemas.microsoft.com/office/drawing/2014/main" id="{0BB04B69-A58E-A14D-86A5-A3ECF6E46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08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79">
              <a:extLst>
                <a:ext uri="{FF2B5EF4-FFF2-40B4-BE49-F238E27FC236}">
                  <a16:creationId xmlns:a16="http://schemas.microsoft.com/office/drawing/2014/main" id="{FE4A96E9-157D-BE4A-AAAC-D22808ECD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92670" y="1229502"/>
              <a:ext cx="0" cy="424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80">
              <a:extLst>
                <a:ext uri="{FF2B5EF4-FFF2-40B4-BE49-F238E27FC236}">
                  <a16:creationId xmlns:a16="http://schemas.microsoft.com/office/drawing/2014/main" id="{B6BDD23B-A327-1A45-9E9C-744BDFD7F6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14454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81">
              <a:extLst>
                <a:ext uri="{FF2B5EF4-FFF2-40B4-BE49-F238E27FC236}">
                  <a16:creationId xmlns:a16="http://schemas.microsoft.com/office/drawing/2014/main" id="{5DC0B355-50F0-1845-B8B5-28EA89AF05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18772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82">
              <a:extLst>
                <a:ext uri="{FF2B5EF4-FFF2-40B4-BE49-F238E27FC236}">
                  <a16:creationId xmlns:a16="http://schemas.microsoft.com/office/drawing/2014/main" id="{E316D2E4-F768-4E41-A7FF-747DA66789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23090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83">
              <a:extLst>
                <a:ext uri="{FF2B5EF4-FFF2-40B4-BE49-F238E27FC236}">
                  <a16:creationId xmlns:a16="http://schemas.microsoft.com/office/drawing/2014/main" id="{68C4C56F-D924-9647-8039-EFD2EB45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2740802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84">
              <a:extLst>
                <a:ext uri="{FF2B5EF4-FFF2-40B4-BE49-F238E27FC236}">
                  <a16:creationId xmlns:a16="http://schemas.microsoft.com/office/drawing/2014/main" id="{CF4EA523-F540-A14E-B77D-7B3B38A2A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31741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85">
              <a:extLst>
                <a:ext uri="{FF2B5EF4-FFF2-40B4-BE49-F238E27FC236}">
                  <a16:creationId xmlns:a16="http://schemas.microsoft.com/office/drawing/2014/main" id="{F67E04B5-1632-FD45-B517-B3134367F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36059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86">
              <a:extLst>
                <a:ext uri="{FF2B5EF4-FFF2-40B4-BE49-F238E27FC236}">
                  <a16:creationId xmlns:a16="http://schemas.microsoft.com/office/drawing/2014/main" id="{FF74B6BE-2972-3F46-B2C7-77D7845DC0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40377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87">
              <a:extLst>
                <a:ext uri="{FF2B5EF4-FFF2-40B4-BE49-F238E27FC236}">
                  <a16:creationId xmlns:a16="http://schemas.microsoft.com/office/drawing/2014/main" id="{6ABB7B81-CC93-D14C-A560-A7DCD3A3D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44695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88">
              <a:extLst>
                <a:ext uri="{FF2B5EF4-FFF2-40B4-BE49-F238E27FC236}">
                  <a16:creationId xmlns:a16="http://schemas.microsoft.com/office/drawing/2014/main" id="{C618148F-4FD0-3945-A5FB-AB0D66518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49013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89">
              <a:extLst>
                <a:ext uri="{FF2B5EF4-FFF2-40B4-BE49-F238E27FC236}">
                  <a16:creationId xmlns:a16="http://schemas.microsoft.com/office/drawing/2014/main" id="{87C0065B-B11E-144B-8DC8-BBDCD1CF6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57" y="5333189"/>
              <a:ext cx="5292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2FF61C6-8EA1-F24F-B962-19B6D8DD1F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3" t="12471"/>
          <a:stretch/>
        </p:blipFill>
        <p:spPr>
          <a:xfrm>
            <a:off x="6733013" y="3466378"/>
            <a:ext cx="4528859" cy="29571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8E9819-48A2-F74B-9AF8-2850AD8EA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732" y="3350334"/>
            <a:ext cx="749300" cy="762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1AD82E6-E525-3D4D-95A4-092DC9FF3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636" y="910367"/>
            <a:ext cx="1781999" cy="181220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908E335-58CD-B64D-B5DE-3A4E6DE7CF80}"/>
              </a:ext>
            </a:extLst>
          </p:cNvPr>
          <p:cNvSpPr/>
          <p:nvPr/>
        </p:nvSpPr>
        <p:spPr bwMode="gray">
          <a:xfrm>
            <a:off x="7436190" y="1183847"/>
            <a:ext cx="1225834" cy="1225834"/>
          </a:xfrm>
          <a:prstGeom prst="rect">
            <a:avLst/>
          </a:prstGeom>
          <a:solidFill>
            <a:schemeClr val="accent4">
              <a:tint val="65000"/>
              <a:alpha val="45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231B70C-6FB2-1D46-8925-E4FCEB63C41A}"/>
              </a:ext>
            </a:extLst>
          </p:cNvPr>
          <p:cNvSpPr/>
          <p:nvPr/>
        </p:nvSpPr>
        <p:spPr bwMode="gray">
          <a:xfrm>
            <a:off x="9538425" y="1292628"/>
            <a:ext cx="1524069" cy="734828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Access Points</a:t>
            </a:r>
          </a:p>
        </p:txBody>
      </p:sp>
      <p:sp>
        <p:nvSpPr>
          <p:cNvPr id="34" name="Left Arrow 33">
            <a:extLst>
              <a:ext uri="{FF2B5EF4-FFF2-40B4-BE49-F238E27FC236}">
                <a16:creationId xmlns:a16="http://schemas.microsoft.com/office/drawing/2014/main" id="{21C125D9-0558-5E40-AA13-928DCB68234B}"/>
              </a:ext>
            </a:extLst>
          </p:cNvPr>
          <p:cNvSpPr/>
          <p:nvPr/>
        </p:nvSpPr>
        <p:spPr bwMode="gray">
          <a:xfrm>
            <a:off x="8943632" y="1522255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2C4F52B-7931-8343-A372-A24FF4AAA9CE}"/>
              </a:ext>
            </a:extLst>
          </p:cNvPr>
          <p:cNvSpPr/>
          <p:nvPr/>
        </p:nvSpPr>
        <p:spPr bwMode="gray">
          <a:xfrm>
            <a:off x="8877719" y="368330"/>
            <a:ext cx="1524069" cy="734828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Access Points</a:t>
            </a:r>
          </a:p>
        </p:txBody>
      </p:sp>
      <p:sp>
        <p:nvSpPr>
          <p:cNvPr id="36" name="Left Arrow 35">
            <a:extLst>
              <a:ext uri="{FF2B5EF4-FFF2-40B4-BE49-F238E27FC236}">
                <a16:creationId xmlns:a16="http://schemas.microsoft.com/office/drawing/2014/main" id="{8A8AEA3E-12A1-A64B-AAE7-DCF6C32A8EB1}"/>
              </a:ext>
            </a:extLst>
          </p:cNvPr>
          <p:cNvSpPr/>
          <p:nvPr/>
        </p:nvSpPr>
        <p:spPr bwMode="gray">
          <a:xfrm rot="20409005">
            <a:off x="8274937" y="742040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3086800-C162-9D4C-8627-2D0B2A34FFB3}"/>
              </a:ext>
            </a:extLst>
          </p:cNvPr>
          <p:cNvSpPr/>
          <p:nvPr/>
        </p:nvSpPr>
        <p:spPr bwMode="gray">
          <a:xfrm>
            <a:off x="4942909" y="949028"/>
            <a:ext cx="1524069" cy="734828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Access Points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4374D8DB-4193-4A44-9C6F-38644D51374A}"/>
              </a:ext>
            </a:extLst>
          </p:cNvPr>
          <p:cNvSpPr/>
          <p:nvPr/>
        </p:nvSpPr>
        <p:spPr bwMode="gray">
          <a:xfrm rot="10800000">
            <a:off x="6538743" y="1156652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A26DB3-2E4F-D640-A9A2-9E13D9238361}"/>
              </a:ext>
            </a:extLst>
          </p:cNvPr>
          <p:cNvSpPr txBox="1"/>
          <p:nvPr/>
        </p:nvSpPr>
        <p:spPr bwMode="gray">
          <a:xfrm>
            <a:off x="4945648" y="2891846"/>
            <a:ext cx="7475098" cy="56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3000" b="0" dirty="0">
                <a:solidFill>
                  <a:schemeClr val="tx2"/>
                </a:solidFill>
                <a:highlight>
                  <a:srgbClr val="FF0000"/>
                </a:highlight>
                <a:latin typeface="Avenir Book" charset="0"/>
                <a:ea typeface="Avenir Book" charset="0"/>
                <a:cs typeface="Avenir Book" charset="0"/>
              </a:rPr>
              <a:t>Keep update cost between access points</a:t>
            </a:r>
          </a:p>
        </p:txBody>
      </p:sp>
    </p:spTree>
    <p:extLst>
      <p:ext uri="{BB962C8B-B14F-4D97-AF65-F5344CB8AC3E}">
        <p14:creationId xmlns:p14="http://schemas.microsoft.com/office/powerpoint/2010/main" val="199011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0.02107 L 0.36002 -0.2877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30" y="-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Customizable Route planning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196" y="1189280"/>
            <a:ext cx="6200634" cy="886396"/>
          </a:xfrm>
        </p:spPr>
        <p:txBody>
          <a:bodyPr/>
          <a:lstStyle/>
          <a:p>
            <a:r>
              <a:rPr lang="en-US" sz="2400" b="1" dirty="0"/>
              <a:t>Step 1: Graph preprocessing</a:t>
            </a:r>
          </a:p>
          <a:p>
            <a:r>
              <a:rPr lang="en-US" sz="2400" b="1" dirty="0"/>
              <a:t>            Graph partition, preprocessing, hours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84317F9-7609-4C41-8357-F125F497CE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480" y="23158"/>
            <a:ext cx="4829320" cy="3804170"/>
          </a:xfrm>
          <a:prstGeom prst="rect">
            <a:avLst/>
          </a:prstGeom>
        </p:spPr>
      </p:pic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FA6EF2AA-D0C0-1B45-BE4A-488A3EADC3C3}"/>
              </a:ext>
            </a:extLst>
          </p:cNvPr>
          <p:cNvSpPr txBox="1">
            <a:spLocks/>
          </p:cNvSpPr>
          <p:nvPr/>
        </p:nvSpPr>
        <p:spPr>
          <a:xfrm>
            <a:off x="457197" y="2101322"/>
            <a:ext cx="6409720" cy="17035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Step 2: Customization</a:t>
            </a:r>
          </a:p>
          <a:p>
            <a:r>
              <a:rPr lang="en-US" sz="2400" b="1" dirty="0"/>
              <a:t>            Apply dynamic information with cost model</a:t>
            </a:r>
          </a:p>
          <a:p>
            <a:r>
              <a:rPr lang="en-US" sz="2400" b="1" dirty="0"/>
              <a:t>            Each round of traffic update, seconds</a:t>
            </a:r>
          </a:p>
          <a:p>
            <a:r>
              <a:rPr lang="en-US" b="1" dirty="0"/>
              <a:t>    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CB4A59AC-AADD-6B47-9A3C-12E2B84B4A76}"/>
              </a:ext>
            </a:extLst>
          </p:cNvPr>
          <p:cNvSpPr txBox="1">
            <a:spLocks/>
          </p:cNvSpPr>
          <p:nvPr/>
        </p:nvSpPr>
        <p:spPr>
          <a:xfrm>
            <a:off x="457196" y="4009987"/>
            <a:ext cx="5994875" cy="12741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Step 3: Query</a:t>
            </a:r>
          </a:p>
          <a:p>
            <a:r>
              <a:rPr lang="en-US" sz="2400" b="1" dirty="0"/>
              <a:t>            Real time, per request, </a:t>
            </a:r>
            <a:r>
              <a:rPr lang="en-US" sz="2400" b="1" dirty="0" err="1"/>
              <a:t>mili</a:t>
            </a:r>
            <a:r>
              <a:rPr lang="en-US" sz="2400" b="1" dirty="0"/>
              <a:t>-seconds</a:t>
            </a:r>
          </a:p>
          <a:p>
            <a:r>
              <a:rPr lang="en-US" b="1" dirty="0"/>
              <a:t>   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18A505A-AA98-E049-B50E-141F6E71045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7567" y="3686717"/>
            <a:ext cx="4076700" cy="2819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359A630-9136-BB42-AC5D-233225FAD37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4" y="5001193"/>
            <a:ext cx="6251249" cy="185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0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4" grpId="0"/>
      <p:bldP spid="4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544486" y="469900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What’s the balanced-minimum cut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idx="4294967295"/>
          </p:nvPr>
        </p:nvSpPr>
        <p:spPr>
          <a:xfrm>
            <a:off x="457200" y="861843"/>
            <a:ext cx="11277600" cy="443654"/>
          </a:xfrm>
          <a:prstGeom prst="rect">
            <a:avLst/>
          </a:prstGeom>
        </p:spPr>
        <p:txBody>
          <a:bodyPr/>
          <a:lstStyle/>
          <a:p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EFEB8CF9-A448-734C-AF3D-939C6AD96B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8760" y="1319043"/>
            <a:ext cx="3752342" cy="5046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E5E771-1422-B24A-97CE-C98DFD086B2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6447" y="1428095"/>
            <a:ext cx="4825982" cy="41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5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idx="4294967295"/>
          </p:nvPr>
        </p:nvSpPr>
        <p:spPr>
          <a:xfrm>
            <a:off x="336560" y="1703151"/>
            <a:ext cx="10420339" cy="3985129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Story 1: How Valhalla organize map data for map streaming 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Story 2: How OSRM calculate route with dynamic information</a:t>
            </a:r>
          </a:p>
          <a:p>
            <a:endParaRPr lang="en-US" sz="2400" dirty="0"/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Story 3: How Lyft do map matching when map data is wrong</a:t>
            </a:r>
          </a:p>
          <a:p>
            <a:endParaRPr lang="en-US" sz="2400" dirty="0"/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1579378" y="421717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24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Max Flow Min Cut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5AE47-6D85-6648-BB3A-434E544D4352}"/>
              </a:ext>
            </a:extLst>
          </p:cNvPr>
          <p:cNvSpPr txBox="1"/>
          <p:nvPr/>
        </p:nvSpPr>
        <p:spPr bwMode="gray">
          <a:xfrm>
            <a:off x="3334931" y="1019908"/>
            <a:ext cx="205722" cy="37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b="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F122F-DA89-3C46-9EDB-15E6FB565E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93" y="893579"/>
            <a:ext cx="11159266" cy="593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119C1B-1547-8345-9F25-29CCF1C416D1}"/>
              </a:ext>
            </a:extLst>
          </p:cNvPr>
          <p:cNvSpPr/>
          <p:nvPr/>
        </p:nvSpPr>
        <p:spPr bwMode="gray">
          <a:xfrm>
            <a:off x="-197917" y="2797111"/>
            <a:ext cx="2817845" cy="2632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FC05AD-A3B3-2542-9EC1-89AF64E8193C}"/>
              </a:ext>
            </a:extLst>
          </p:cNvPr>
          <p:cNvSpPr/>
          <p:nvPr/>
        </p:nvSpPr>
        <p:spPr bwMode="gray">
          <a:xfrm>
            <a:off x="8999180" y="4256668"/>
            <a:ext cx="3192820" cy="269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9B53B3-BA98-0F46-9690-888059A4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072" y="1053259"/>
            <a:ext cx="7518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1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7" grpId="1" animBg="1"/>
      <p:bldP spid="8" grpId="0" animBg="1"/>
      <p:bldP spid="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23AB1-1F2E-E542-97F7-4220AD63A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86" y="1708150"/>
            <a:ext cx="11315700" cy="34417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FC73E6FB-A910-9947-9006-0B25A130B759}"/>
              </a:ext>
            </a:extLst>
          </p:cNvPr>
          <p:cNvSpPr txBox="1">
            <a:spLocks/>
          </p:cNvSpPr>
          <p:nvPr/>
        </p:nvSpPr>
        <p:spPr>
          <a:xfrm>
            <a:off x="1544486" y="469900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Try different cut to find minimum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4D4512-8D48-E245-B7A1-FC3538022EC9}"/>
              </a:ext>
            </a:extLst>
          </p:cNvPr>
          <p:cNvSpPr/>
          <p:nvPr/>
        </p:nvSpPr>
        <p:spPr bwMode="gray">
          <a:xfrm>
            <a:off x="535686" y="1870518"/>
            <a:ext cx="3219450" cy="3189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8AADA8-A7CE-5341-BC78-CAFCE21B1A0E}"/>
              </a:ext>
            </a:extLst>
          </p:cNvPr>
          <p:cNvSpPr/>
          <p:nvPr/>
        </p:nvSpPr>
        <p:spPr bwMode="gray">
          <a:xfrm>
            <a:off x="3988220" y="1846611"/>
            <a:ext cx="3219450" cy="3189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205CCA-D956-574E-9B59-38C45B247D44}"/>
              </a:ext>
            </a:extLst>
          </p:cNvPr>
          <p:cNvSpPr/>
          <p:nvPr/>
        </p:nvSpPr>
        <p:spPr bwMode="gray">
          <a:xfrm>
            <a:off x="7809694" y="1870518"/>
            <a:ext cx="3219450" cy="3189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3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405467" y="452967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Partition graph of US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idx="4294967295"/>
          </p:nvPr>
        </p:nvSpPr>
        <p:spPr>
          <a:xfrm>
            <a:off x="457200" y="861843"/>
            <a:ext cx="11277600" cy="443654"/>
          </a:xfrm>
          <a:prstGeom prst="rect">
            <a:avLst/>
          </a:prstGeom>
        </p:spPr>
        <p:txBody>
          <a:bodyPr/>
          <a:lstStyle/>
          <a:p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5AE47-6D85-6648-BB3A-434E544D4352}"/>
              </a:ext>
            </a:extLst>
          </p:cNvPr>
          <p:cNvSpPr txBox="1"/>
          <p:nvPr/>
        </p:nvSpPr>
        <p:spPr bwMode="gray">
          <a:xfrm>
            <a:off x="3334931" y="1019908"/>
            <a:ext cx="205722" cy="37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34" tIns="50917" rIns="101834" bIns="50917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b="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D884F7-AA22-514D-8472-47534E3C38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32" y="1399735"/>
            <a:ext cx="9144000" cy="4225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15B0AE-E332-6E45-9BF9-071F5DAC98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32" y="1446390"/>
            <a:ext cx="9144000" cy="4124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B4ABC8-14AE-3D46-B497-248B744D38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32" y="1399735"/>
            <a:ext cx="9144000" cy="4002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529B78-B5C2-8746-95C3-73EFD76AE3F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32" y="1429630"/>
            <a:ext cx="9144000" cy="40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659467" y="463821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Lesson learned from OSRM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080001" y="4166562"/>
            <a:ext cx="6654799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Container/Dynamic Configuration/Cucumber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Routing as service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7219D7A-CE4A-E648-8551-4DF138BDDF2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330141" y="3555295"/>
            <a:ext cx="5303992" cy="4436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Improvement on Current product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1C0246C-C6AC-9941-BED5-C3AEB6398A1C}"/>
              </a:ext>
            </a:extLst>
          </p:cNvPr>
          <p:cNvSpPr txBox="1">
            <a:spLocks/>
          </p:cNvSpPr>
          <p:nvPr/>
        </p:nvSpPr>
        <p:spPr>
          <a:xfrm>
            <a:off x="139540" y="1566359"/>
            <a:ext cx="6654799" cy="886398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Cloud side use different strategy with embedded side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Accurate algorithm matters especially for 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39181-B8EB-8F46-98A2-4E7A7A715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5" y="2566582"/>
            <a:ext cx="2864734" cy="286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idx="4294967295"/>
          </p:nvPr>
        </p:nvSpPr>
        <p:spPr>
          <a:xfrm>
            <a:off x="336560" y="1703151"/>
            <a:ext cx="10420339" cy="3985129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Story 1: How Valhalla organize map data for map streaming </a:t>
            </a: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Story 2: How OSRM calculate route with dynamic information</a:t>
            </a:r>
          </a:p>
          <a:p>
            <a:endParaRPr lang="en-US" sz="2400" dirty="0"/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Story 3: How Lyft do map matching when map data is wrong</a:t>
            </a:r>
          </a:p>
          <a:p>
            <a:endParaRPr lang="en-US" sz="2400" dirty="0"/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1579378" y="421717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Story #3 Map Matching when the map data is wrong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A story about Lyft pick 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AE9372-A5E9-CC44-99F1-11D790CB34F9}"/>
              </a:ext>
            </a:extLst>
          </p:cNvPr>
          <p:cNvGrpSpPr/>
          <p:nvPr/>
        </p:nvGrpSpPr>
        <p:grpSpPr>
          <a:xfrm>
            <a:off x="7319410" y="1546739"/>
            <a:ext cx="3918980" cy="4714913"/>
            <a:chOff x="844469" y="1258901"/>
            <a:chExt cx="3918980" cy="47149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9FD68D-C06D-5743-9F9C-1168A156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69" y="1258901"/>
              <a:ext cx="3918980" cy="4714913"/>
            </a:xfrm>
            <a:prstGeom prst="rect">
              <a:avLst/>
            </a:prstGeom>
          </p:spPr>
        </p:pic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2EDD173C-2012-C744-8488-2C0A861A57EB}"/>
                </a:ext>
              </a:extLst>
            </p:cNvPr>
            <p:cNvSpPr/>
            <p:nvPr/>
          </p:nvSpPr>
          <p:spPr bwMode="gray">
            <a:xfrm rot="1324245">
              <a:off x="1840663" y="3939878"/>
              <a:ext cx="892916" cy="366586"/>
            </a:xfrm>
            <a:prstGeom prst="lef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 Placeholder 5">
              <a:extLst>
                <a:ext uri="{FF2B5EF4-FFF2-40B4-BE49-F238E27FC236}">
                  <a16:creationId xmlns:a16="http://schemas.microsoft.com/office/drawing/2014/main" id="{279978FA-5EEA-5743-9C06-7C352592C911}"/>
                </a:ext>
              </a:extLst>
            </p:cNvPr>
            <p:cNvSpPr txBox="1">
              <a:spLocks/>
            </p:cNvSpPr>
            <p:nvPr/>
          </p:nvSpPr>
          <p:spPr>
            <a:xfrm>
              <a:off x="2287121" y="4460790"/>
              <a:ext cx="1989439" cy="338555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No Map data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7C588F-8A0C-5243-9FF1-2958BF01B916}"/>
              </a:ext>
            </a:extLst>
          </p:cNvPr>
          <p:cNvGrpSpPr/>
          <p:nvPr/>
        </p:nvGrpSpPr>
        <p:grpSpPr>
          <a:xfrm>
            <a:off x="457200" y="1716017"/>
            <a:ext cx="5577788" cy="4664113"/>
            <a:chOff x="6614212" y="1428095"/>
            <a:chExt cx="5577788" cy="46641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6AA6B0-E6BB-8241-B656-18BA456A5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4212" y="1428095"/>
              <a:ext cx="3906280" cy="4664113"/>
            </a:xfrm>
            <a:prstGeom prst="rect">
              <a:avLst/>
            </a:prstGeom>
          </p:spPr>
        </p:pic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B3C19C0-4FCE-BB42-9446-612F95277374}"/>
                </a:ext>
              </a:extLst>
            </p:cNvPr>
            <p:cNvSpPr/>
            <p:nvPr/>
          </p:nvSpPr>
          <p:spPr bwMode="gray">
            <a:xfrm rot="1324245">
              <a:off x="9079314" y="3770600"/>
              <a:ext cx="892916" cy="366586"/>
            </a:xfrm>
            <a:prstGeom prst="lef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E06EED76-B339-274D-AF3A-D6DC918555BE}"/>
                </a:ext>
              </a:extLst>
            </p:cNvPr>
            <p:cNvSpPr txBox="1">
              <a:spLocks/>
            </p:cNvSpPr>
            <p:nvPr/>
          </p:nvSpPr>
          <p:spPr>
            <a:xfrm>
              <a:off x="9525772" y="4291512"/>
              <a:ext cx="2666228" cy="507833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When Map data exists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45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507066" y="477975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Offline Map Matching</a:t>
            </a:r>
            <a:endParaRPr lang="en-US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4294967295"/>
          </p:nvPr>
        </p:nvSpPr>
        <p:spPr>
          <a:xfrm>
            <a:off x="457200" y="1357143"/>
            <a:ext cx="11277600" cy="4436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What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/How/Why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5211806" y="1800797"/>
            <a:ext cx="6654799" cy="3441077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Give a sequence of GPS signals, find the most probable sequence of road segments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63ED3-FE08-8B44-87B9-00E1E686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814343"/>
            <a:ext cx="3761237" cy="43151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918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What/How/</a:t>
            </a:r>
            <a:r>
              <a:rPr lang="en-US" sz="3000" b="1" dirty="0"/>
              <a:t>Why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9FF4A-996C-AA4A-B700-EEFA2AFD1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386" y="2841287"/>
            <a:ext cx="2344118" cy="203963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B69645-8923-E049-A64A-F204DE305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745" y="2841287"/>
            <a:ext cx="5553848" cy="228481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F1200-3718-0D45-9590-40195C38B3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8594" y="2560669"/>
            <a:ext cx="2928055" cy="260086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5E6FAF5-F66C-C543-B2E9-52782365EA64}"/>
              </a:ext>
            </a:extLst>
          </p:cNvPr>
          <p:cNvSpPr txBox="1">
            <a:spLocks/>
          </p:cNvSpPr>
          <p:nvPr/>
        </p:nvSpPr>
        <p:spPr>
          <a:xfrm>
            <a:off x="290386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Historic/Live traffic/ETA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ED4842C-5479-7041-AC53-A1B299A0C423}"/>
              </a:ext>
            </a:extLst>
          </p:cNvPr>
          <p:cNvSpPr txBox="1">
            <a:spLocks/>
          </p:cNvSpPr>
          <p:nvPr/>
        </p:nvSpPr>
        <p:spPr>
          <a:xfrm>
            <a:off x="4525754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Enhance map data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1E9EEC-39FF-AC44-840A-7433C258EEE5}"/>
              </a:ext>
            </a:extLst>
          </p:cNvPr>
          <p:cNvSpPr txBox="1">
            <a:spLocks/>
          </p:cNvSpPr>
          <p:nvPr/>
        </p:nvSpPr>
        <p:spPr>
          <a:xfrm>
            <a:off x="9193427" y="5399902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User pattern</a:t>
            </a:r>
          </a:p>
        </p:txBody>
      </p:sp>
    </p:spTree>
    <p:extLst>
      <p:ext uri="{BB962C8B-B14F-4D97-AF65-F5344CB8AC3E}">
        <p14:creationId xmlns:p14="http://schemas.microsoft.com/office/powerpoint/2010/main" val="388819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What/</a:t>
            </a:r>
            <a:r>
              <a:rPr lang="en-US" sz="3000" b="1" dirty="0"/>
              <a:t>How</a:t>
            </a:r>
            <a:r>
              <a:rPr lang="en-US" b="1" dirty="0"/>
              <a:t>/Why</a:t>
            </a:r>
          </a:p>
        </p:txBody>
      </p:sp>
      <p:pic>
        <p:nvPicPr>
          <p:cNvPr id="1028" name="Picture 4" descr="Map data (02017 Google ">
            <a:extLst>
              <a:ext uri="{FF2B5EF4-FFF2-40B4-BE49-F238E27FC236}">
                <a16:creationId xmlns:a16="http://schemas.microsoft.com/office/drawing/2014/main" id="{939D23B1-6BF1-D44E-A06B-3A024666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64" y="2010601"/>
            <a:ext cx="4518008" cy="23919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29E8A0-F095-B345-BAA2-8D8D38705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533" y="1813154"/>
            <a:ext cx="3831849" cy="3155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1131D0-FF71-9C4C-BA42-B179E349E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393" y="1813154"/>
            <a:ext cx="4170048" cy="28604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C035308-D82C-0D4F-AB05-8B6B05E9E6B1}"/>
              </a:ext>
            </a:extLst>
          </p:cNvPr>
          <p:cNvSpPr txBox="1">
            <a:spLocks/>
          </p:cNvSpPr>
          <p:nvPr/>
        </p:nvSpPr>
        <p:spPr>
          <a:xfrm>
            <a:off x="301961" y="4960064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Noise &amp; Sparseness</a:t>
            </a:r>
            <a:endParaRPr lang="en-US" b="1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3B3E826-0B21-5240-9D17-AB5312F9822C}"/>
              </a:ext>
            </a:extLst>
          </p:cNvPr>
          <p:cNvSpPr txBox="1">
            <a:spLocks/>
          </p:cNvSpPr>
          <p:nvPr/>
        </p:nvSpPr>
        <p:spPr>
          <a:xfrm>
            <a:off x="4782064" y="4956911"/>
            <a:ext cx="2813222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Missing GPS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A325CC4-C345-6742-94AE-4A05EAF84658}"/>
              </a:ext>
            </a:extLst>
          </p:cNvPr>
          <p:cNvSpPr txBox="1">
            <a:spLocks/>
          </p:cNvSpPr>
          <p:nvPr/>
        </p:nvSpPr>
        <p:spPr>
          <a:xfrm>
            <a:off x="8613913" y="4956911"/>
            <a:ext cx="3276128" cy="4436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Wrong/Complex Map Data</a:t>
            </a:r>
          </a:p>
        </p:txBody>
      </p:sp>
    </p:spTree>
    <p:extLst>
      <p:ext uri="{BB962C8B-B14F-4D97-AF65-F5344CB8AC3E}">
        <p14:creationId xmlns:p14="http://schemas.microsoft.com/office/powerpoint/2010/main" val="3673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8100"/>
            <a:ext cx="11277600" cy="886397"/>
          </a:xfrm>
        </p:spPr>
        <p:txBody>
          <a:bodyPr/>
          <a:lstStyle/>
          <a:p>
            <a:r>
              <a:rPr lang="en-US" dirty="0"/>
              <a:t>Offboard Map Matching logic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457200" y="861843"/>
            <a:ext cx="11277600" cy="443654"/>
          </a:xfrm>
        </p:spPr>
        <p:txBody>
          <a:bodyPr/>
          <a:lstStyle/>
          <a:p>
            <a:r>
              <a:rPr lang="en-US" b="1" dirty="0"/>
              <a:t>How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8BAF5-9836-436E-830A-99ED7AE6ABBB}"/>
              </a:ext>
            </a:extLst>
          </p:cNvPr>
          <p:cNvSpPr/>
          <p:nvPr/>
        </p:nvSpPr>
        <p:spPr>
          <a:xfrm>
            <a:off x="371474" y="1428095"/>
            <a:ext cx="11610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0" i="0" dirty="0">
              <a:solidFill>
                <a:srgbClr val="232F3E"/>
              </a:solidFill>
              <a:effectLst/>
              <a:latin typeface="AmazonEmber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20DA86-B4FF-4CB1-887F-81A85D31BD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640573"/>
              </p:ext>
            </p:extLst>
          </p:nvPr>
        </p:nvGraphicFramePr>
        <p:xfrm>
          <a:off x="1012825" y="1014941"/>
          <a:ext cx="4041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Map data (02017 Google ">
            <a:extLst>
              <a:ext uri="{FF2B5EF4-FFF2-40B4-BE49-F238E27FC236}">
                <a16:creationId xmlns:a16="http://schemas.microsoft.com/office/drawing/2014/main" id="{34F444BC-2D88-E444-B7C9-0917F903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0023" y="931111"/>
            <a:ext cx="4976319" cy="263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92655E-CB55-004E-AF38-DC5CBBF0868A}"/>
              </a:ext>
            </a:extLst>
          </p:cNvPr>
          <p:cNvSpPr/>
          <p:nvPr/>
        </p:nvSpPr>
        <p:spPr bwMode="gray">
          <a:xfrm>
            <a:off x="1119681" y="1880944"/>
            <a:ext cx="3000906" cy="734933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49AC210-FB43-C042-97A7-B706284FA0B9}"/>
              </a:ext>
            </a:extLst>
          </p:cNvPr>
          <p:cNvSpPr/>
          <p:nvPr/>
        </p:nvSpPr>
        <p:spPr bwMode="gray">
          <a:xfrm>
            <a:off x="1119681" y="2801282"/>
            <a:ext cx="3000906" cy="734933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694DE4E-E45A-8B47-A8F8-9CA79FD23F6B}"/>
              </a:ext>
            </a:extLst>
          </p:cNvPr>
          <p:cNvSpPr/>
          <p:nvPr/>
        </p:nvSpPr>
        <p:spPr bwMode="gray">
          <a:xfrm>
            <a:off x="1119681" y="3721620"/>
            <a:ext cx="3000906" cy="734933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A88B6A2-EAA0-B540-A850-354B467556DC}"/>
              </a:ext>
            </a:extLst>
          </p:cNvPr>
          <p:cNvSpPr/>
          <p:nvPr/>
        </p:nvSpPr>
        <p:spPr bwMode="gray">
          <a:xfrm>
            <a:off x="1119681" y="4609651"/>
            <a:ext cx="3000906" cy="734933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3D492-090B-E149-8746-8820E48D6FE9}"/>
              </a:ext>
            </a:extLst>
          </p:cNvPr>
          <p:cNvGrpSpPr/>
          <p:nvPr/>
        </p:nvGrpSpPr>
        <p:grpSpPr>
          <a:xfrm>
            <a:off x="4876208" y="953736"/>
            <a:ext cx="8113776" cy="5164957"/>
            <a:chOff x="573024" y="1370358"/>
            <a:chExt cx="8113776" cy="5164957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6ED408DF-510E-0745-8190-478511C8D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9825" l="6689" r="74805"/>
                      </a14:imgEffect>
                      <a14:imgEffect>
                        <a14:artisticCrisscrossEtching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024" y="1370358"/>
              <a:ext cx="8113776" cy="5164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C83517-C2FA-AF42-9948-58008485DB2B}"/>
                </a:ext>
              </a:extLst>
            </p:cNvPr>
            <p:cNvSpPr/>
            <p:nvPr/>
          </p:nvSpPr>
          <p:spPr>
            <a:xfrm>
              <a:off x="3471672" y="2013204"/>
              <a:ext cx="3749040" cy="3749040"/>
            </a:xfrm>
            <a:prstGeom prst="ellipse">
              <a:avLst/>
            </a:prstGeom>
            <a:solidFill>
              <a:srgbClr val="FFC000">
                <a:alpha val="11000"/>
              </a:srgbClr>
            </a:solidFill>
            <a:ln w="38100"/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FB626BC-E54B-6341-A75C-D43DF2EC6612}"/>
                </a:ext>
              </a:extLst>
            </p:cNvPr>
            <p:cNvCxnSpPr/>
            <p:nvPr/>
          </p:nvCxnSpPr>
          <p:spPr>
            <a:xfrm>
              <a:off x="3291840" y="1382550"/>
              <a:ext cx="365760" cy="5079210"/>
            </a:xfrm>
            <a:prstGeom prst="line">
              <a:avLst/>
            </a:prstGeom>
            <a:ln w="381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DFC1B9-3542-FC4D-93C9-F49E83A1348A}"/>
                </a:ext>
              </a:extLst>
            </p:cNvPr>
            <p:cNvCxnSpPr/>
            <p:nvPr/>
          </p:nvCxnSpPr>
          <p:spPr>
            <a:xfrm>
              <a:off x="2718816" y="1392315"/>
              <a:ext cx="365760" cy="507921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1DF7BD-6DF9-DC4B-B55B-2340ACC6BF18}"/>
                </a:ext>
              </a:extLst>
            </p:cNvPr>
            <p:cNvCxnSpPr/>
            <p:nvPr/>
          </p:nvCxnSpPr>
          <p:spPr>
            <a:xfrm>
              <a:off x="3858768" y="1410603"/>
              <a:ext cx="365760" cy="507921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F245956-07B2-824C-93A0-926E40EBFBEF}"/>
                </a:ext>
              </a:extLst>
            </p:cNvPr>
            <p:cNvGrpSpPr/>
            <p:nvPr/>
          </p:nvGrpSpPr>
          <p:grpSpPr>
            <a:xfrm>
              <a:off x="2858016" y="1962912"/>
              <a:ext cx="4707120" cy="3433572"/>
              <a:chOff x="2858016" y="1962912"/>
              <a:chExt cx="4707120" cy="3433572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441CD23-DD11-2740-8AD5-5CD707417CF0}"/>
                  </a:ext>
                </a:extLst>
              </p:cNvPr>
              <p:cNvSpPr/>
              <p:nvPr/>
            </p:nvSpPr>
            <p:spPr>
              <a:xfrm>
                <a:off x="3838956" y="2378964"/>
                <a:ext cx="3017520" cy="3017520"/>
              </a:xfrm>
              <a:prstGeom prst="ellipse">
                <a:avLst/>
              </a:prstGeom>
              <a:solidFill>
                <a:srgbClr val="00B0F0">
                  <a:alpha val="25000"/>
                </a:srgbClr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28B2200-54AB-2E4F-8C7C-DD908ADE735B}"/>
                  </a:ext>
                </a:extLst>
              </p:cNvPr>
              <p:cNvSpPr/>
              <p:nvPr/>
            </p:nvSpPr>
            <p:spPr>
              <a:xfrm>
                <a:off x="4428744" y="2968752"/>
                <a:ext cx="1828800" cy="1828800"/>
              </a:xfrm>
              <a:prstGeom prst="ellipse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7CE9D14-DFBC-1641-B765-A6F542BBE088}"/>
                  </a:ext>
                </a:extLst>
              </p:cNvPr>
              <p:cNvSpPr/>
              <p:nvPr/>
            </p:nvSpPr>
            <p:spPr>
              <a:xfrm>
                <a:off x="5291328" y="3834384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5CFB4A9-56E0-4948-BD5A-9A2B21E5A72A}"/>
                  </a:ext>
                </a:extLst>
              </p:cNvPr>
              <p:cNvCxnSpPr/>
              <p:nvPr/>
            </p:nvCxnSpPr>
            <p:spPr>
              <a:xfrm>
                <a:off x="3108960" y="3877056"/>
                <a:ext cx="4456176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88B7892-EB38-1049-850D-E963E936B8D5}"/>
                  </a:ext>
                </a:extLst>
              </p:cNvPr>
              <p:cNvSpPr txBox="1"/>
              <p:nvPr/>
            </p:nvSpPr>
            <p:spPr>
              <a:xfrm>
                <a:off x="5291328" y="1962912"/>
                <a:ext cx="22555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99% (2.05*errsize)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3F0698-6172-9F41-9827-820127B64850}"/>
                  </a:ext>
                </a:extLst>
              </p:cNvPr>
              <p:cNvSpPr txBox="1"/>
              <p:nvPr/>
            </p:nvSpPr>
            <p:spPr>
              <a:xfrm>
                <a:off x="5285232" y="2346960"/>
                <a:ext cx="22555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95% (1.65*errsize)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15156D-8CA5-3B4E-BF2F-DDD5773A12CA}"/>
                  </a:ext>
                </a:extLst>
              </p:cNvPr>
              <p:cNvSpPr txBox="1"/>
              <p:nvPr/>
            </p:nvSpPr>
            <p:spPr>
              <a:xfrm>
                <a:off x="5297424" y="2968752"/>
                <a:ext cx="22555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67% (1.00*errsize)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CDFA93-BE9B-C34E-B632-878545B99F0B}"/>
                  </a:ext>
                </a:extLst>
              </p:cNvPr>
              <p:cNvSpPr txBox="1"/>
              <p:nvPr/>
            </p:nvSpPr>
            <p:spPr>
              <a:xfrm>
                <a:off x="5279136" y="3584448"/>
                <a:ext cx="22555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DR Fix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0779290-1CB6-3341-95C7-ADB76FAD338C}"/>
                  </a:ext>
                </a:extLst>
              </p:cNvPr>
              <p:cNvCxnSpPr/>
              <p:nvPr/>
            </p:nvCxnSpPr>
            <p:spPr>
              <a:xfrm flipV="1">
                <a:off x="4072128" y="3877056"/>
                <a:ext cx="1237488" cy="92965"/>
              </a:xfrm>
              <a:prstGeom prst="line">
                <a:avLst/>
              </a:prstGeom>
              <a:ln w="38100">
                <a:prstDash val="sysDash"/>
                <a:headEnd type="diamond" w="med" len="med"/>
                <a:tailEnd type="diamond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D16CBBB-48C0-6E43-A086-195579B78E24}"/>
                  </a:ext>
                </a:extLst>
              </p:cNvPr>
              <p:cNvCxnSpPr/>
              <p:nvPr/>
            </p:nvCxnSpPr>
            <p:spPr>
              <a:xfrm flipV="1">
                <a:off x="2926080" y="3970020"/>
                <a:ext cx="1133856" cy="89916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DB5372-691A-2C4B-848C-1C6A4CEBCA0D}"/>
                  </a:ext>
                </a:extLst>
              </p:cNvPr>
              <p:cNvSpPr txBox="1"/>
              <p:nvPr/>
            </p:nvSpPr>
            <p:spPr>
              <a:xfrm rot="21335180">
                <a:off x="2858016" y="4016626"/>
                <a:ext cx="1333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Road Width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0921FB-C474-3D4C-BC3D-874A9A910226}"/>
                  </a:ext>
                </a:extLst>
              </p:cNvPr>
              <p:cNvSpPr txBox="1"/>
              <p:nvPr/>
            </p:nvSpPr>
            <p:spPr>
              <a:xfrm rot="21335180">
                <a:off x="4370148" y="3901440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err="1"/>
                  <a:t>dmin</a:t>
                </a:r>
                <a:endParaRPr lang="en-US" b="1" i="1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DFB332E-366A-9047-A12F-ECFA0C16741C}"/>
                  </a:ext>
                </a:extLst>
              </p:cNvPr>
              <p:cNvSpPr/>
              <p:nvPr/>
            </p:nvSpPr>
            <p:spPr>
              <a:xfrm>
                <a:off x="3438144" y="397608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9B62E57-BCB7-524B-B513-AB8C8E1111FE}"/>
                  </a:ext>
                </a:extLst>
              </p:cNvPr>
              <p:cNvSpPr txBox="1"/>
              <p:nvPr/>
            </p:nvSpPr>
            <p:spPr>
              <a:xfrm>
                <a:off x="3188208" y="3688080"/>
                <a:ext cx="8260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MM Fix</a:t>
                </a:r>
              </a:p>
            </p:txBody>
          </p:sp>
        </p:grpSp>
      </p:grpSp>
      <p:pic>
        <p:nvPicPr>
          <p:cNvPr id="34" name="Picture 4">
            <a:extLst>
              <a:ext uri="{FF2B5EF4-FFF2-40B4-BE49-F238E27FC236}">
                <a16:creationId xmlns:a16="http://schemas.microsoft.com/office/drawing/2014/main" id="{3907B29A-6391-CA4B-9A40-520B3AFAB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20118" y="1635862"/>
            <a:ext cx="3154954" cy="4291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3B9BCB1-4143-7846-A093-0523A83E53FF}"/>
              </a:ext>
            </a:extLst>
          </p:cNvPr>
          <p:cNvSpPr/>
          <p:nvPr/>
        </p:nvSpPr>
        <p:spPr bwMode="gray">
          <a:xfrm>
            <a:off x="864338" y="2706018"/>
            <a:ext cx="3566160" cy="3025804"/>
          </a:xfrm>
          <a:prstGeom prst="round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09429641-2DD6-154F-8CB2-CD759CCB2E38}"/>
              </a:ext>
            </a:extLst>
          </p:cNvPr>
          <p:cNvSpPr txBox="1">
            <a:spLocks/>
          </p:cNvSpPr>
          <p:nvPr/>
        </p:nvSpPr>
        <p:spPr>
          <a:xfrm>
            <a:off x="915817" y="5986114"/>
            <a:ext cx="3960391" cy="476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Hidden Markov Map Matching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184DF3E-C515-6E4C-ABC8-DBE77203109A}"/>
              </a:ext>
            </a:extLst>
          </p:cNvPr>
          <p:cNvSpPr/>
          <p:nvPr/>
        </p:nvSpPr>
        <p:spPr bwMode="gray">
          <a:xfrm>
            <a:off x="4747036" y="2902547"/>
            <a:ext cx="2708449" cy="524673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Emission Probability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FD72F8E5-C1A5-E748-BA02-AA86432A014A}"/>
              </a:ext>
            </a:extLst>
          </p:cNvPr>
          <p:cNvSpPr txBox="1">
            <a:spLocks/>
          </p:cNvSpPr>
          <p:nvPr/>
        </p:nvSpPr>
        <p:spPr>
          <a:xfrm>
            <a:off x="4568914" y="365673"/>
            <a:ext cx="2580052" cy="476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586C58E-F42C-9242-AEAF-C27684811175}"/>
              </a:ext>
            </a:extLst>
          </p:cNvPr>
          <p:cNvSpPr/>
          <p:nvPr/>
        </p:nvSpPr>
        <p:spPr bwMode="gray">
          <a:xfrm>
            <a:off x="4780713" y="3793440"/>
            <a:ext cx="2708449" cy="524673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Transition Probability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D00E5A4-246B-6742-BEDD-84739F3C495A}"/>
              </a:ext>
            </a:extLst>
          </p:cNvPr>
          <p:cNvSpPr/>
          <p:nvPr/>
        </p:nvSpPr>
        <p:spPr bwMode="gray">
          <a:xfrm>
            <a:off x="4793439" y="4740672"/>
            <a:ext cx="2708449" cy="524673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Viterbi Algorithm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41CA5F9-5674-D44C-9EE3-55D3D0DA4370}"/>
              </a:ext>
            </a:extLst>
          </p:cNvPr>
          <p:cNvSpPr/>
          <p:nvPr/>
        </p:nvSpPr>
        <p:spPr bwMode="gray">
          <a:xfrm>
            <a:off x="4733257" y="1999461"/>
            <a:ext cx="2708449" cy="524673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Kalman Filter</a:t>
            </a:r>
          </a:p>
        </p:txBody>
      </p:sp>
      <p:sp>
        <p:nvSpPr>
          <p:cNvPr id="42" name="Left Arrow 41">
            <a:extLst>
              <a:ext uri="{FF2B5EF4-FFF2-40B4-BE49-F238E27FC236}">
                <a16:creationId xmlns:a16="http://schemas.microsoft.com/office/drawing/2014/main" id="{CFCB0F67-C801-3A47-A966-A5A7BB22F268}"/>
              </a:ext>
            </a:extLst>
          </p:cNvPr>
          <p:cNvSpPr/>
          <p:nvPr/>
        </p:nvSpPr>
        <p:spPr bwMode="gray">
          <a:xfrm>
            <a:off x="4142759" y="2114626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eft Arrow 42">
            <a:extLst>
              <a:ext uri="{FF2B5EF4-FFF2-40B4-BE49-F238E27FC236}">
                <a16:creationId xmlns:a16="http://schemas.microsoft.com/office/drawing/2014/main" id="{1BB8FD1B-56FA-D648-8731-8B9FCB8DC37D}"/>
              </a:ext>
            </a:extLst>
          </p:cNvPr>
          <p:cNvSpPr/>
          <p:nvPr/>
        </p:nvSpPr>
        <p:spPr bwMode="gray">
          <a:xfrm>
            <a:off x="4155941" y="3022497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Left Arrow 43">
            <a:extLst>
              <a:ext uri="{FF2B5EF4-FFF2-40B4-BE49-F238E27FC236}">
                <a16:creationId xmlns:a16="http://schemas.microsoft.com/office/drawing/2014/main" id="{9DD7D091-84B8-1C4A-A5C3-BC5C08AFD538}"/>
              </a:ext>
            </a:extLst>
          </p:cNvPr>
          <p:cNvSpPr/>
          <p:nvPr/>
        </p:nvSpPr>
        <p:spPr bwMode="gray">
          <a:xfrm>
            <a:off x="4173924" y="3951847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Left Arrow 44">
            <a:extLst>
              <a:ext uri="{FF2B5EF4-FFF2-40B4-BE49-F238E27FC236}">
                <a16:creationId xmlns:a16="http://schemas.microsoft.com/office/drawing/2014/main" id="{93F360B9-B3F2-1E4B-8C11-B146B596D3EF}"/>
              </a:ext>
            </a:extLst>
          </p:cNvPr>
          <p:cNvSpPr/>
          <p:nvPr/>
        </p:nvSpPr>
        <p:spPr bwMode="gray">
          <a:xfrm>
            <a:off x="4202941" y="4848836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2A275B7-5AA6-9A41-8F3A-BD3ACC84E95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533" y="2287873"/>
            <a:ext cx="4906588" cy="277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2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5" grpId="0" animBg="1"/>
      <p:bldP spid="36" grpId="0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473200" y="419100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Terminology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E287C3-B17A-3C4B-BAA8-A223A573C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7" y="1505011"/>
            <a:ext cx="3886200" cy="4152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98028B-BEB4-D049-B433-DDB48D783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063" y="1519921"/>
            <a:ext cx="4178300" cy="4127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21E3EEC-D962-0D44-8278-9B19D9565B76}"/>
              </a:ext>
            </a:extLst>
          </p:cNvPr>
          <p:cNvGrpSpPr/>
          <p:nvPr/>
        </p:nvGrpSpPr>
        <p:grpSpPr>
          <a:xfrm>
            <a:off x="5543135" y="1532621"/>
            <a:ext cx="4178300" cy="4127500"/>
            <a:chOff x="0" y="0"/>
            <a:chExt cx="4178300" cy="4127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A39F01-6F19-FE41-AC6A-970953B0E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178300" cy="41275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D7DB5F1-41CF-FB43-84D4-EA3A410F6084}"/>
                </a:ext>
              </a:extLst>
            </p:cNvPr>
            <p:cNvGrpSpPr/>
            <p:nvPr/>
          </p:nvGrpSpPr>
          <p:grpSpPr>
            <a:xfrm>
              <a:off x="275855" y="231555"/>
              <a:ext cx="3381154" cy="3499293"/>
              <a:chOff x="275855" y="231555"/>
              <a:chExt cx="3381154" cy="349929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74D14B5-4114-0649-A962-2E18FE30645D}"/>
                  </a:ext>
                </a:extLst>
              </p:cNvPr>
              <p:cNvSpPr/>
              <p:nvPr/>
            </p:nvSpPr>
            <p:spPr>
              <a:xfrm>
                <a:off x="769974" y="3568406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F7D26948-23EF-E843-8BCA-C751061DA429}"/>
                  </a:ext>
                </a:extLst>
              </p:cNvPr>
              <p:cNvCxnSpPr/>
              <p:nvPr/>
            </p:nvCxnSpPr>
            <p:spPr>
              <a:xfrm flipV="1">
                <a:off x="438297" y="334926"/>
                <a:ext cx="2591686" cy="413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B0620F8-858C-6448-BBA0-295C4ED8CFE2}"/>
                  </a:ext>
                </a:extLst>
              </p:cNvPr>
              <p:cNvCxnSpPr/>
              <p:nvPr/>
            </p:nvCxnSpPr>
            <p:spPr>
              <a:xfrm flipV="1">
                <a:off x="649767" y="1494171"/>
                <a:ext cx="1132367" cy="189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1E591EE-E210-A843-B95A-88A7057F6BDC}"/>
                  </a:ext>
                </a:extLst>
              </p:cNvPr>
              <p:cNvCxnSpPr/>
              <p:nvPr/>
            </p:nvCxnSpPr>
            <p:spPr>
              <a:xfrm flipV="1">
                <a:off x="935074" y="3231412"/>
                <a:ext cx="2591686" cy="413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9772661-8928-7841-B319-2CCAB7A31BE6}"/>
                  </a:ext>
                </a:extLst>
              </p:cNvPr>
              <p:cNvCxnSpPr/>
              <p:nvPr/>
            </p:nvCxnSpPr>
            <p:spPr>
              <a:xfrm flipH="1">
                <a:off x="726262" y="2256762"/>
                <a:ext cx="2615905" cy="4335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05033A5-94D2-3249-BC19-BB40418FC6AD}"/>
                  </a:ext>
                </a:extLst>
              </p:cNvPr>
              <p:cNvCxnSpPr/>
              <p:nvPr/>
            </p:nvCxnSpPr>
            <p:spPr>
              <a:xfrm>
                <a:off x="376568" y="863898"/>
                <a:ext cx="128181" cy="73364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EE87886-6C93-3F44-A73B-CD0BEBCC8E62}"/>
                  </a:ext>
                </a:extLst>
              </p:cNvPr>
              <p:cNvCxnSpPr/>
              <p:nvPr/>
            </p:nvCxnSpPr>
            <p:spPr>
              <a:xfrm>
                <a:off x="543736" y="1821123"/>
                <a:ext cx="128181" cy="73364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11DE295-86E9-BA47-B40B-ED297EA653BA}"/>
                  </a:ext>
                </a:extLst>
              </p:cNvPr>
              <p:cNvCxnSpPr/>
              <p:nvPr/>
            </p:nvCxnSpPr>
            <p:spPr>
              <a:xfrm>
                <a:off x="718288" y="2815268"/>
                <a:ext cx="128181" cy="73364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293BEEF-AF15-0448-96B8-ABFD75AA0046}"/>
                  </a:ext>
                </a:extLst>
              </p:cNvPr>
              <p:cNvSpPr/>
              <p:nvPr/>
            </p:nvSpPr>
            <p:spPr>
              <a:xfrm>
                <a:off x="275855" y="681961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AC2136E-E288-6C44-9B84-ADC03921F36C}"/>
                  </a:ext>
                </a:extLst>
              </p:cNvPr>
              <p:cNvSpPr/>
              <p:nvPr/>
            </p:nvSpPr>
            <p:spPr>
              <a:xfrm>
                <a:off x="420871" y="1609652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792C7E6-7D81-9F4A-83ED-1F53EBFC2634}"/>
                  </a:ext>
                </a:extLst>
              </p:cNvPr>
              <p:cNvSpPr/>
              <p:nvPr/>
            </p:nvSpPr>
            <p:spPr>
              <a:xfrm>
                <a:off x="610191" y="2633332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3688D4F-EB09-A740-8203-C2F22F90FFD7}"/>
                  </a:ext>
                </a:extLst>
              </p:cNvPr>
              <p:cNvSpPr/>
              <p:nvPr/>
            </p:nvSpPr>
            <p:spPr>
              <a:xfrm>
                <a:off x="3022600" y="231555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3643289-FDA2-5345-B4F1-086433F735A9}"/>
                  </a:ext>
                </a:extLst>
              </p:cNvPr>
              <p:cNvSpPr/>
              <p:nvPr/>
            </p:nvSpPr>
            <p:spPr>
              <a:xfrm>
                <a:off x="3167616" y="1181397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0C39385-4589-AD44-9547-228F39763D99}"/>
                  </a:ext>
                </a:extLst>
              </p:cNvPr>
              <p:cNvSpPr/>
              <p:nvPr/>
            </p:nvSpPr>
            <p:spPr>
              <a:xfrm>
                <a:off x="3327400" y="2160774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0A37BFA-CCB5-3B48-B4A4-385C6B7E06C9}"/>
                  </a:ext>
                </a:extLst>
              </p:cNvPr>
              <p:cNvSpPr/>
              <p:nvPr/>
            </p:nvSpPr>
            <p:spPr>
              <a:xfrm>
                <a:off x="3494567" y="3125383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9F996A5-1419-B14B-B1C7-A930911E9E72}"/>
                  </a:ext>
                </a:extLst>
              </p:cNvPr>
              <p:cNvCxnSpPr/>
              <p:nvPr/>
            </p:nvCxnSpPr>
            <p:spPr>
              <a:xfrm flipH="1" flipV="1">
                <a:off x="3089053" y="408763"/>
                <a:ext cx="134975" cy="762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0B0A9E8-9B84-3342-9A8B-7A03F4A798AE}"/>
                  </a:ext>
                </a:extLst>
              </p:cNvPr>
              <p:cNvCxnSpPr/>
              <p:nvPr/>
            </p:nvCxnSpPr>
            <p:spPr>
              <a:xfrm flipH="1" flipV="1">
                <a:off x="3248836" y="1358605"/>
                <a:ext cx="134975" cy="762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D29160F-281F-DC4E-8192-DEE4ADE64E20}"/>
                  </a:ext>
                </a:extLst>
              </p:cNvPr>
              <p:cNvCxnSpPr/>
              <p:nvPr/>
            </p:nvCxnSpPr>
            <p:spPr>
              <a:xfrm flipH="1" flipV="1">
                <a:off x="3416003" y="2323215"/>
                <a:ext cx="134975" cy="762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0C8A39-C2D8-9D41-A4B7-5A3C35C43A0B}"/>
                  </a:ext>
                </a:extLst>
              </p:cNvPr>
              <p:cNvSpPr/>
              <p:nvPr/>
            </p:nvSpPr>
            <p:spPr>
              <a:xfrm>
                <a:off x="1813737" y="1400250"/>
                <a:ext cx="162442" cy="16244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F4BBDA3-E3E3-E647-8541-81037227F4F7}"/>
                  </a:ext>
                </a:extLst>
              </p:cNvPr>
              <p:cNvCxnSpPr/>
              <p:nvPr/>
            </p:nvCxnSpPr>
            <p:spPr>
              <a:xfrm flipV="1">
                <a:off x="2020481" y="1277385"/>
                <a:ext cx="1132367" cy="189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C6C963-DF89-044C-9CCB-5FFE30362165}"/>
              </a:ext>
            </a:extLst>
          </p:cNvPr>
          <p:cNvGrpSpPr/>
          <p:nvPr/>
        </p:nvGrpSpPr>
        <p:grpSpPr>
          <a:xfrm>
            <a:off x="5818400" y="1764176"/>
            <a:ext cx="3381154" cy="3499293"/>
            <a:chOff x="0" y="0"/>
            <a:chExt cx="3381154" cy="349929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54ED5C-5AF6-0B41-A278-11BB6BF3DD67}"/>
                </a:ext>
              </a:extLst>
            </p:cNvPr>
            <p:cNvSpPr/>
            <p:nvPr/>
          </p:nvSpPr>
          <p:spPr>
            <a:xfrm>
              <a:off x="494119" y="3336851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15E497F-7826-1E4F-BE25-503A628D69EE}"/>
                </a:ext>
              </a:extLst>
            </p:cNvPr>
            <p:cNvCxnSpPr/>
            <p:nvPr/>
          </p:nvCxnSpPr>
          <p:spPr>
            <a:xfrm flipV="1">
              <a:off x="162442" y="103371"/>
              <a:ext cx="2591686" cy="41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8D6DC33-A403-0B41-AC81-D33461F51730}"/>
                </a:ext>
              </a:extLst>
            </p:cNvPr>
            <p:cNvCxnSpPr/>
            <p:nvPr/>
          </p:nvCxnSpPr>
          <p:spPr>
            <a:xfrm flipV="1">
              <a:off x="373912" y="1262616"/>
              <a:ext cx="1132367" cy="189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C5EA45C-93E5-9745-AD59-4D52DB7C8FC8}"/>
                </a:ext>
              </a:extLst>
            </p:cNvPr>
            <p:cNvCxnSpPr/>
            <p:nvPr/>
          </p:nvCxnSpPr>
          <p:spPr>
            <a:xfrm flipV="1">
              <a:off x="659219" y="2999857"/>
              <a:ext cx="2591686" cy="4134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99F0A3E-AE3F-3243-9F96-DA8D5C958614}"/>
                </a:ext>
              </a:extLst>
            </p:cNvPr>
            <p:cNvCxnSpPr/>
            <p:nvPr/>
          </p:nvCxnSpPr>
          <p:spPr>
            <a:xfrm flipH="1">
              <a:off x="450407" y="2025207"/>
              <a:ext cx="2615905" cy="4335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53562FD-22D4-E24B-ACDA-128E9885CEAD}"/>
                </a:ext>
              </a:extLst>
            </p:cNvPr>
            <p:cNvCxnSpPr/>
            <p:nvPr/>
          </p:nvCxnSpPr>
          <p:spPr>
            <a:xfrm>
              <a:off x="100713" y="632343"/>
              <a:ext cx="128181" cy="733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456C978-1C95-3E4F-B3FE-BBF105FCBF93}"/>
                </a:ext>
              </a:extLst>
            </p:cNvPr>
            <p:cNvCxnSpPr/>
            <p:nvPr/>
          </p:nvCxnSpPr>
          <p:spPr>
            <a:xfrm>
              <a:off x="267881" y="1589568"/>
              <a:ext cx="128181" cy="733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F66FED8-8787-364A-9224-B97E00FC46D4}"/>
                </a:ext>
              </a:extLst>
            </p:cNvPr>
            <p:cNvCxnSpPr/>
            <p:nvPr/>
          </p:nvCxnSpPr>
          <p:spPr>
            <a:xfrm>
              <a:off x="442433" y="2583713"/>
              <a:ext cx="128181" cy="733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B25ADEF-8A93-AF47-8E10-729310985DAE}"/>
                </a:ext>
              </a:extLst>
            </p:cNvPr>
            <p:cNvSpPr/>
            <p:nvPr/>
          </p:nvSpPr>
          <p:spPr>
            <a:xfrm>
              <a:off x="0" y="450406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2397321-A1E2-1C48-9049-C1B0AC75FE9A}"/>
                </a:ext>
              </a:extLst>
            </p:cNvPr>
            <p:cNvSpPr/>
            <p:nvPr/>
          </p:nvSpPr>
          <p:spPr>
            <a:xfrm>
              <a:off x="145016" y="1378097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757837C-0892-F640-A9FC-FD665B072E96}"/>
                </a:ext>
              </a:extLst>
            </p:cNvPr>
            <p:cNvSpPr/>
            <p:nvPr/>
          </p:nvSpPr>
          <p:spPr>
            <a:xfrm>
              <a:off x="334336" y="2401777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EC26DA2-DCD7-E544-927E-2C044DF98628}"/>
                </a:ext>
              </a:extLst>
            </p:cNvPr>
            <p:cNvSpPr/>
            <p:nvPr/>
          </p:nvSpPr>
          <p:spPr>
            <a:xfrm>
              <a:off x="2746745" y="0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709A42-78FD-7043-B4B3-6F5447626CAE}"/>
                </a:ext>
              </a:extLst>
            </p:cNvPr>
            <p:cNvSpPr/>
            <p:nvPr/>
          </p:nvSpPr>
          <p:spPr>
            <a:xfrm>
              <a:off x="2891761" y="949842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C28827F-9A57-8442-96B4-A4D951840565}"/>
                </a:ext>
              </a:extLst>
            </p:cNvPr>
            <p:cNvSpPr/>
            <p:nvPr/>
          </p:nvSpPr>
          <p:spPr>
            <a:xfrm>
              <a:off x="3051545" y="1929219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CE46530-546A-F941-8CE3-FCECD3FB89A9}"/>
                </a:ext>
              </a:extLst>
            </p:cNvPr>
            <p:cNvSpPr/>
            <p:nvPr/>
          </p:nvSpPr>
          <p:spPr>
            <a:xfrm>
              <a:off x="3218712" y="2893828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3661DAB-171F-A645-BDDA-D8BAEBD628EA}"/>
                </a:ext>
              </a:extLst>
            </p:cNvPr>
            <p:cNvCxnSpPr/>
            <p:nvPr/>
          </p:nvCxnSpPr>
          <p:spPr>
            <a:xfrm flipH="1" flipV="1">
              <a:off x="2813198" y="177208"/>
              <a:ext cx="134975" cy="76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367A83-8620-4043-B5BA-0EFA2B283282}"/>
                </a:ext>
              </a:extLst>
            </p:cNvPr>
            <p:cNvCxnSpPr/>
            <p:nvPr/>
          </p:nvCxnSpPr>
          <p:spPr>
            <a:xfrm flipH="1" flipV="1">
              <a:off x="2972981" y="1127050"/>
              <a:ext cx="134975" cy="76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4EB2E77-19D3-3042-83C8-9E0C4260B59E}"/>
                </a:ext>
              </a:extLst>
            </p:cNvPr>
            <p:cNvCxnSpPr/>
            <p:nvPr/>
          </p:nvCxnSpPr>
          <p:spPr>
            <a:xfrm flipH="1" flipV="1">
              <a:off x="3140148" y="2091660"/>
              <a:ext cx="134975" cy="76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661A3F4-11D8-9C43-8086-AE8CAB51FD17}"/>
                </a:ext>
              </a:extLst>
            </p:cNvPr>
            <p:cNvSpPr/>
            <p:nvPr/>
          </p:nvSpPr>
          <p:spPr>
            <a:xfrm>
              <a:off x="1537882" y="1168695"/>
              <a:ext cx="162442" cy="16244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520C254-4329-744F-AEE4-EB00AA54D76A}"/>
                </a:ext>
              </a:extLst>
            </p:cNvPr>
            <p:cNvCxnSpPr/>
            <p:nvPr/>
          </p:nvCxnSpPr>
          <p:spPr>
            <a:xfrm flipV="1">
              <a:off x="1744626" y="1045830"/>
              <a:ext cx="1132367" cy="189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AA7E3F86-8735-B94E-928F-120EAB1515C6}"/>
              </a:ext>
            </a:extLst>
          </p:cNvPr>
          <p:cNvSpPr txBox="1">
            <a:spLocks/>
          </p:cNvSpPr>
          <p:nvPr/>
        </p:nvSpPr>
        <p:spPr>
          <a:xfrm>
            <a:off x="8932253" y="834198"/>
            <a:ext cx="791907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Node</a:t>
            </a:r>
          </a:p>
        </p:txBody>
      </p:sp>
      <p:sp>
        <p:nvSpPr>
          <p:cNvPr id="50" name="Left Arrow 49">
            <a:extLst>
              <a:ext uri="{FF2B5EF4-FFF2-40B4-BE49-F238E27FC236}">
                <a16:creationId xmlns:a16="http://schemas.microsoft.com/office/drawing/2014/main" id="{4598FE74-74DF-DE41-A0E4-CD717019682D}"/>
              </a:ext>
            </a:extLst>
          </p:cNvPr>
          <p:cNvSpPr/>
          <p:nvPr/>
        </p:nvSpPr>
        <p:spPr bwMode="gray">
          <a:xfrm rot="18874476">
            <a:off x="8716692" y="1128529"/>
            <a:ext cx="495895" cy="372805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2A7B9F43-4E69-2E4B-8401-33F872EDDB6C}"/>
              </a:ext>
            </a:extLst>
          </p:cNvPr>
          <p:cNvSpPr txBox="1">
            <a:spLocks/>
          </p:cNvSpPr>
          <p:nvPr/>
        </p:nvSpPr>
        <p:spPr>
          <a:xfrm>
            <a:off x="5137208" y="3946541"/>
            <a:ext cx="791907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Edge</a:t>
            </a:r>
          </a:p>
        </p:txBody>
      </p:sp>
      <p:sp>
        <p:nvSpPr>
          <p:cNvPr id="52" name="Left Arrow 51">
            <a:extLst>
              <a:ext uri="{FF2B5EF4-FFF2-40B4-BE49-F238E27FC236}">
                <a16:creationId xmlns:a16="http://schemas.microsoft.com/office/drawing/2014/main" id="{F0006B34-1E6C-B24A-952D-832881099DDB}"/>
              </a:ext>
            </a:extLst>
          </p:cNvPr>
          <p:cNvSpPr/>
          <p:nvPr/>
        </p:nvSpPr>
        <p:spPr bwMode="gray">
          <a:xfrm rot="8338699">
            <a:off x="5502749" y="3588213"/>
            <a:ext cx="495895" cy="372805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393D5DC2-B4B8-F44B-8737-852AD7B57FDC}"/>
              </a:ext>
            </a:extLst>
          </p:cNvPr>
          <p:cNvSpPr txBox="1">
            <a:spLocks/>
          </p:cNvSpPr>
          <p:nvPr/>
        </p:nvSpPr>
        <p:spPr>
          <a:xfrm>
            <a:off x="7180805" y="5396915"/>
            <a:ext cx="791907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Graph</a:t>
            </a:r>
          </a:p>
        </p:txBody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86B7F7D3-D4BD-3D49-88C1-6CF8F831FCFB}"/>
              </a:ext>
            </a:extLst>
          </p:cNvPr>
          <p:cNvSpPr txBox="1">
            <a:spLocks/>
          </p:cNvSpPr>
          <p:nvPr/>
        </p:nvSpPr>
        <p:spPr>
          <a:xfrm>
            <a:off x="6909558" y="3639016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Shortest Path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14F8C6E-DC49-894A-A7A9-3AD3933ADBFA}"/>
              </a:ext>
            </a:extLst>
          </p:cNvPr>
          <p:cNvGrpSpPr/>
          <p:nvPr/>
        </p:nvGrpSpPr>
        <p:grpSpPr>
          <a:xfrm>
            <a:off x="6096000" y="3410459"/>
            <a:ext cx="3007242" cy="1264685"/>
            <a:chOff x="0" y="0"/>
            <a:chExt cx="3007242" cy="1264685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D357BFF-E2EC-2A4E-8484-1950CF18616B}"/>
                </a:ext>
              </a:extLst>
            </p:cNvPr>
            <p:cNvCxnSpPr/>
            <p:nvPr/>
          </p:nvCxnSpPr>
          <p:spPr>
            <a:xfrm flipH="1">
              <a:off x="182526" y="435639"/>
              <a:ext cx="2615905" cy="433572"/>
            </a:xfrm>
            <a:prstGeom prst="straightConnector1">
              <a:avLst/>
            </a:prstGeom>
            <a:ln w="222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385F06E-FD54-084E-97D6-4F358A4E444F}"/>
                </a:ext>
              </a:extLst>
            </p:cNvPr>
            <p:cNvCxnSpPr/>
            <p:nvPr/>
          </p:nvCxnSpPr>
          <p:spPr>
            <a:xfrm>
              <a:off x="0" y="0"/>
              <a:ext cx="128181" cy="733645"/>
            </a:xfrm>
            <a:prstGeom prst="straightConnector1">
              <a:avLst/>
            </a:prstGeom>
            <a:ln w="222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8985B53-484E-984E-85B0-41C7EDFC3499}"/>
                </a:ext>
              </a:extLst>
            </p:cNvPr>
            <p:cNvCxnSpPr/>
            <p:nvPr/>
          </p:nvCxnSpPr>
          <p:spPr>
            <a:xfrm flipH="1" flipV="1">
              <a:off x="2872267" y="502092"/>
              <a:ext cx="134975" cy="762593"/>
            </a:xfrm>
            <a:prstGeom prst="straightConnector1">
              <a:avLst/>
            </a:prstGeom>
            <a:ln w="222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C144A66B-9949-EF44-9CD0-8174FC53DAF4}"/>
              </a:ext>
            </a:extLst>
          </p:cNvPr>
          <p:cNvSpPr txBox="1">
            <a:spLocks/>
          </p:cNvSpPr>
          <p:nvPr/>
        </p:nvSpPr>
        <p:spPr>
          <a:xfrm>
            <a:off x="8884712" y="4779239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Start</a:t>
            </a: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2925447F-406F-FD41-BD6B-4A266E19D31C}"/>
              </a:ext>
            </a:extLst>
          </p:cNvPr>
          <p:cNvSpPr txBox="1">
            <a:spLocks/>
          </p:cNvSpPr>
          <p:nvPr/>
        </p:nvSpPr>
        <p:spPr>
          <a:xfrm>
            <a:off x="5782496" y="2983695"/>
            <a:ext cx="1752641" cy="4388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End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CB67A6B-972C-B04E-BB4B-AEB8DDE4A6DF}"/>
              </a:ext>
            </a:extLst>
          </p:cNvPr>
          <p:cNvSpPr/>
          <p:nvPr/>
        </p:nvSpPr>
        <p:spPr bwMode="gray">
          <a:xfrm rot="21076084">
            <a:off x="5811950" y="1884746"/>
            <a:ext cx="3192198" cy="149034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6492179-4BB2-E54B-B8D8-4A63BD72834F}"/>
              </a:ext>
            </a:extLst>
          </p:cNvPr>
          <p:cNvSpPr/>
          <p:nvPr/>
        </p:nvSpPr>
        <p:spPr bwMode="gray">
          <a:xfrm rot="21076084">
            <a:off x="6059276" y="3593862"/>
            <a:ext cx="3192198" cy="150979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3A6C086-47F1-6E45-9D90-6C967421EC25}"/>
              </a:ext>
            </a:extLst>
          </p:cNvPr>
          <p:cNvGrpSpPr/>
          <p:nvPr/>
        </p:nvGrpSpPr>
        <p:grpSpPr>
          <a:xfrm>
            <a:off x="10281976" y="3578262"/>
            <a:ext cx="572877" cy="501820"/>
            <a:chOff x="10264884" y="3595354"/>
            <a:chExt cx="572877" cy="501820"/>
          </a:xfrm>
        </p:grpSpPr>
        <p:sp>
          <p:nvSpPr>
            <p:cNvPr id="64" name="Snip Single Corner Rectangle 63">
              <a:extLst>
                <a:ext uri="{FF2B5EF4-FFF2-40B4-BE49-F238E27FC236}">
                  <a16:creationId xmlns:a16="http://schemas.microsoft.com/office/drawing/2014/main" id="{963CF7C3-91BE-D44A-9AFC-48E175BB77AE}"/>
                </a:ext>
              </a:extLst>
            </p:cNvPr>
            <p:cNvSpPr/>
            <p:nvPr/>
          </p:nvSpPr>
          <p:spPr bwMode="gray">
            <a:xfrm>
              <a:off x="10264884" y="3595354"/>
              <a:ext cx="564022" cy="471359"/>
            </a:xfrm>
            <a:prstGeom prst="snip1Rect">
              <a:avLst/>
            </a:prstGeom>
            <a:solidFill>
              <a:srgbClr val="FF0000">
                <a:alpha val="39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 Placeholder 5">
              <a:extLst>
                <a:ext uri="{FF2B5EF4-FFF2-40B4-BE49-F238E27FC236}">
                  <a16:creationId xmlns:a16="http://schemas.microsoft.com/office/drawing/2014/main" id="{72C715DF-3E90-8C4E-9A61-5D3780AFAFB5}"/>
                </a:ext>
              </a:extLst>
            </p:cNvPr>
            <p:cNvSpPr txBox="1">
              <a:spLocks/>
            </p:cNvSpPr>
            <p:nvPr/>
          </p:nvSpPr>
          <p:spPr>
            <a:xfrm>
              <a:off x="10273739" y="3758620"/>
              <a:ext cx="564022" cy="33855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bg1"/>
                  </a:solidFill>
                </a:rPr>
                <a:t>Tile2</a:t>
              </a:r>
            </a:p>
          </p:txBody>
        </p:sp>
      </p:grpSp>
      <p:sp>
        <p:nvSpPr>
          <p:cNvPr id="66" name="Down Arrow 65">
            <a:extLst>
              <a:ext uri="{FF2B5EF4-FFF2-40B4-BE49-F238E27FC236}">
                <a16:creationId xmlns:a16="http://schemas.microsoft.com/office/drawing/2014/main" id="{29D78395-23DF-8642-9BA6-A8B9282256DE}"/>
              </a:ext>
            </a:extLst>
          </p:cNvPr>
          <p:cNvSpPr/>
          <p:nvPr/>
        </p:nvSpPr>
        <p:spPr bwMode="gray">
          <a:xfrm rot="15629613">
            <a:off x="9636844" y="2227437"/>
            <a:ext cx="383761" cy="583120"/>
          </a:xfrm>
          <a:prstGeom prst="downArrow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A658640E-F579-CD4B-AAB8-6E03042771AD}"/>
              </a:ext>
            </a:extLst>
          </p:cNvPr>
          <p:cNvSpPr/>
          <p:nvPr/>
        </p:nvSpPr>
        <p:spPr bwMode="gray">
          <a:xfrm rot="15629613">
            <a:off x="9645036" y="3625463"/>
            <a:ext cx="383761" cy="583120"/>
          </a:xfrm>
          <a:prstGeom prst="downArrow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802243A-44B2-9A49-9A48-EC880621A4AC}"/>
              </a:ext>
            </a:extLst>
          </p:cNvPr>
          <p:cNvGrpSpPr/>
          <p:nvPr/>
        </p:nvGrpSpPr>
        <p:grpSpPr>
          <a:xfrm>
            <a:off x="10317282" y="2176867"/>
            <a:ext cx="564022" cy="471359"/>
            <a:chOff x="10624177" y="1740495"/>
            <a:chExt cx="564022" cy="471359"/>
          </a:xfrm>
        </p:grpSpPr>
        <p:sp>
          <p:nvSpPr>
            <p:cNvPr id="69" name="Snip Single Corner Rectangle 68">
              <a:extLst>
                <a:ext uri="{FF2B5EF4-FFF2-40B4-BE49-F238E27FC236}">
                  <a16:creationId xmlns:a16="http://schemas.microsoft.com/office/drawing/2014/main" id="{EEB9B2A1-827E-C74F-91F8-B624FC5D00B9}"/>
                </a:ext>
              </a:extLst>
            </p:cNvPr>
            <p:cNvSpPr/>
            <p:nvPr/>
          </p:nvSpPr>
          <p:spPr bwMode="gray">
            <a:xfrm>
              <a:off x="10624177" y="1740495"/>
              <a:ext cx="564022" cy="471359"/>
            </a:xfrm>
            <a:prstGeom prst="snip1Rect">
              <a:avLst/>
            </a:prstGeom>
            <a:solidFill>
              <a:srgbClr val="FF0000">
                <a:alpha val="39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 Placeholder 5">
              <a:extLst>
                <a:ext uri="{FF2B5EF4-FFF2-40B4-BE49-F238E27FC236}">
                  <a16:creationId xmlns:a16="http://schemas.microsoft.com/office/drawing/2014/main" id="{1B691CDB-044C-D449-BD91-ECF9739C3359}"/>
                </a:ext>
              </a:extLst>
            </p:cNvPr>
            <p:cNvSpPr txBox="1">
              <a:spLocks/>
            </p:cNvSpPr>
            <p:nvPr/>
          </p:nvSpPr>
          <p:spPr>
            <a:xfrm>
              <a:off x="10624177" y="1870511"/>
              <a:ext cx="564022" cy="33855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3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4572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914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3716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8288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Font typeface="Arial" panose="020B0604020202020204" pitchFamily="34" charset="0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marR="0" indent="0" algn="l" defTabSz="914400" rtl="0" eaLnBrk="1" fontAlgn="auto" latinLnBrk="0" hangingPunct="1">
                <a:lnSpc>
                  <a:spcPct val="85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bg2"/>
                </a:buClr>
                <a:buSzTx/>
                <a:buFont typeface="Arial" panose="020B0604020202020204" pitchFamily="34" charset="0"/>
                <a:buNone/>
                <a:tabLst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bg1"/>
                  </a:solidFill>
                </a:rPr>
                <a:t>Tile1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964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 animBg="1"/>
      <p:bldP spid="51" grpId="0"/>
      <p:bldP spid="52" grpId="0" animBg="1"/>
      <p:bldP spid="53" grpId="0"/>
      <p:bldP spid="54" grpId="0"/>
      <p:bldP spid="54" grpId="1"/>
      <p:bldP spid="59" grpId="0"/>
      <p:bldP spid="59" grpId="1"/>
      <p:bldP spid="60" grpId="0"/>
      <p:bldP spid="60" grpId="1"/>
      <p:bldP spid="61" grpId="0" animBg="1"/>
      <p:bldP spid="62" grpId="0" animBg="1"/>
      <p:bldP spid="66" grpId="0" animBg="1"/>
      <p:bldP spid="6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6130-24F1-0C49-820E-DEF13076470D}"/>
              </a:ext>
            </a:extLst>
          </p:cNvPr>
          <p:cNvSpPr txBox="1">
            <a:spLocks/>
          </p:cNvSpPr>
          <p:nvPr/>
        </p:nvSpPr>
        <p:spPr>
          <a:xfrm>
            <a:off x="1967588" y="-30159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When map is wrong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5BE4A-1866-0D48-87BB-3F10D006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43" y="1435019"/>
            <a:ext cx="7892520" cy="3176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A5A916-A91C-D244-8BED-2D94DF24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43" y="5123772"/>
            <a:ext cx="7657109" cy="88571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4235116" y="3737811"/>
            <a:ext cx="1796716" cy="16042"/>
          </a:xfrm>
          <a:prstGeom prst="straightConnector1">
            <a:avLst/>
          </a:prstGeom>
          <a:ln w="73025" cap="rnd">
            <a:solidFill>
              <a:schemeClr val="bg2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35116" y="3753853"/>
            <a:ext cx="1796716" cy="16042"/>
          </a:xfrm>
          <a:prstGeom prst="straightConnector1">
            <a:avLst/>
          </a:prstGeom>
          <a:ln w="73025" cap="rnd">
            <a:solidFill>
              <a:schemeClr val="accent6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122821" y="3184707"/>
            <a:ext cx="0" cy="553104"/>
          </a:xfrm>
          <a:prstGeom prst="straightConnector1">
            <a:avLst/>
          </a:prstGeom>
          <a:ln w="73025" cap="rnd">
            <a:solidFill>
              <a:schemeClr val="accent6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096000" y="3192728"/>
            <a:ext cx="0" cy="553104"/>
          </a:xfrm>
          <a:prstGeom prst="straightConnector1">
            <a:avLst/>
          </a:prstGeom>
          <a:ln w="73025" cap="rnd">
            <a:solidFill>
              <a:schemeClr val="accent6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00E5A4-246B-6742-BEDD-84739F3C495A}"/>
              </a:ext>
            </a:extLst>
          </p:cNvPr>
          <p:cNvSpPr/>
          <p:nvPr/>
        </p:nvSpPr>
        <p:spPr bwMode="gray">
          <a:xfrm>
            <a:off x="-161932" y="3065449"/>
            <a:ext cx="2708449" cy="524673"/>
          </a:xfrm>
          <a:prstGeom prst="roundRect">
            <a:avLst/>
          </a:prstGeom>
          <a:solidFill>
            <a:srgbClr val="00B0F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High confidence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93F360B9-B3F2-1E4B-8C11-B146B596D3EF}"/>
              </a:ext>
            </a:extLst>
          </p:cNvPr>
          <p:cNvSpPr/>
          <p:nvPr/>
        </p:nvSpPr>
        <p:spPr bwMode="gray">
          <a:xfrm rot="9954211">
            <a:off x="1996253" y="2727579"/>
            <a:ext cx="549113" cy="303277"/>
          </a:xfrm>
          <a:prstGeom prst="leftArrow">
            <a:avLst/>
          </a:prstGeom>
          <a:solidFill>
            <a:srgbClr val="00B0F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93F360B9-B3F2-1E4B-8C11-B146B596D3EF}"/>
              </a:ext>
            </a:extLst>
          </p:cNvPr>
          <p:cNvSpPr/>
          <p:nvPr/>
        </p:nvSpPr>
        <p:spPr bwMode="gray">
          <a:xfrm rot="9450424">
            <a:off x="2620297" y="3116890"/>
            <a:ext cx="549113" cy="303277"/>
          </a:xfrm>
          <a:prstGeom prst="leftArrow">
            <a:avLst/>
          </a:prstGeom>
          <a:solidFill>
            <a:srgbClr val="00B0F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00E5A4-246B-6742-BEDD-84739F3C495A}"/>
              </a:ext>
            </a:extLst>
          </p:cNvPr>
          <p:cNvSpPr/>
          <p:nvPr/>
        </p:nvSpPr>
        <p:spPr bwMode="gray">
          <a:xfrm>
            <a:off x="7918701" y="1938728"/>
            <a:ext cx="2708449" cy="524673"/>
          </a:xfrm>
          <a:prstGeom prst="roundRect">
            <a:avLst/>
          </a:prstGeom>
          <a:solidFill>
            <a:srgbClr val="00B0F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High confidence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93F360B9-B3F2-1E4B-8C11-B146B596D3EF}"/>
              </a:ext>
            </a:extLst>
          </p:cNvPr>
          <p:cNvSpPr/>
          <p:nvPr/>
        </p:nvSpPr>
        <p:spPr bwMode="gray">
          <a:xfrm rot="18707851">
            <a:off x="7368331" y="2608943"/>
            <a:ext cx="549113" cy="303277"/>
          </a:xfrm>
          <a:prstGeom prst="leftArrow">
            <a:avLst/>
          </a:prstGeom>
          <a:solidFill>
            <a:srgbClr val="00B0F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D00E5A4-246B-6742-BEDD-84739F3C495A}"/>
              </a:ext>
            </a:extLst>
          </p:cNvPr>
          <p:cNvSpPr/>
          <p:nvPr/>
        </p:nvSpPr>
        <p:spPr bwMode="gray">
          <a:xfrm>
            <a:off x="5848743" y="4180941"/>
            <a:ext cx="2708449" cy="524673"/>
          </a:xfrm>
          <a:prstGeom prst="roundRect">
            <a:avLst/>
          </a:prstGeom>
          <a:solidFill>
            <a:srgbClr val="FF0000">
              <a:alpha val="25000"/>
            </a:srgb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Low confidence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3F360B9-B3F2-1E4B-8C11-B146B596D3EF}"/>
              </a:ext>
            </a:extLst>
          </p:cNvPr>
          <p:cNvSpPr/>
          <p:nvPr/>
        </p:nvSpPr>
        <p:spPr bwMode="gray">
          <a:xfrm rot="1996150">
            <a:off x="5757275" y="3811035"/>
            <a:ext cx="549113" cy="303277"/>
          </a:xfrm>
          <a:prstGeom prst="leftArrow">
            <a:avLst/>
          </a:prstGeom>
          <a:solidFill>
            <a:srgbClr val="FF0000">
              <a:alpha val="25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93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512804" y="469785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Lesson learned</a:t>
            </a:r>
            <a:endParaRPr lang="en-US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4294967295"/>
          </p:nvPr>
        </p:nvSpPr>
        <p:spPr>
          <a:xfrm>
            <a:off x="798286" y="1356182"/>
            <a:ext cx="8613938" cy="7286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</a:rPr>
              <a:t>Application is not the key of success, the data is.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EBB97-6998-EB4E-A5D5-826998BE0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936" y="2084832"/>
            <a:ext cx="6176128" cy="38476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747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6130-24F1-0C49-820E-DEF13076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When map is wrong (LYFT’s way)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2CD9-AA35-0540-9324-DE12F38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Aft>
                <a:spcPts val="600"/>
              </a:spcAft>
            </a:pPr>
            <a:fld id="{3F6033A4-AAEB-C843-9C5C-FB5D4458FC3F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25550"/>
            <a:ext cx="8534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73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66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idx="4294967295"/>
          </p:nvPr>
        </p:nvSpPr>
        <p:spPr>
          <a:xfrm>
            <a:off x="336560" y="1703151"/>
            <a:ext cx="10420339" cy="3985129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Story 1: How Valhalla organize map data for map streaming 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      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Background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                  - </a:t>
            </a:r>
            <a:r>
              <a:rPr lang="en-US" altLang="zh-CN" sz="2400" b="1" dirty="0" err="1">
                <a:solidFill>
                  <a:schemeClr val="accent1">
                    <a:lumMod val="75000"/>
                  </a:schemeClr>
                </a:solidFill>
              </a:rPr>
              <a:t>Ngx’s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 solution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                  - Valhalla’s solution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                 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Story 2: How OSRM calculate route with dynamic information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Story 3: How Lyft do map matching when map data is wrong</a:t>
            </a:r>
          </a:p>
          <a:p>
            <a:endParaRPr lang="en-US" sz="2400" dirty="0"/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1579378" y="421717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1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1265766" y="555319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Story #1. How Valhalla organize </a:t>
            </a:r>
            <a:r>
              <a:rPr lang="en-US" dirty="0" err="1"/>
              <a:t>mapdata</a:t>
            </a:r>
            <a:r>
              <a:rPr lang="en-US" dirty="0"/>
              <a:t> for map streaming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783166" y="1317867"/>
            <a:ext cx="11277600" cy="4436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1"/>
                </a:solidFill>
              </a:rPr>
              <a:t>Streaming for offline navigation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04C4C-CD3B-C84F-B22C-654F0D479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16" y="1811930"/>
            <a:ext cx="7607300" cy="392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64686A-BF1A-5E4B-9D06-1450D4D653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8549216" y="1778324"/>
            <a:ext cx="12827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1507067" y="372533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How to store data</a:t>
            </a:r>
            <a:endParaRPr lang="en-US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4294967295"/>
          </p:nvPr>
        </p:nvSpPr>
        <p:spPr>
          <a:xfrm>
            <a:off x="491067" y="1258930"/>
            <a:ext cx="11277600" cy="4436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>
                <a:solidFill>
                  <a:schemeClr val="accent1">
                    <a:lumMod val="75000"/>
                  </a:schemeClr>
                </a:solidFill>
              </a:rPr>
              <a:t>Problem to solve: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How to find nearest charge station for your EV?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6305847" y="2406448"/>
            <a:ext cx="6654799" cy="153126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50F6A-B605-6A47-A9AA-0B2601790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59" y="1885463"/>
            <a:ext cx="3759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0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idx="4294967295"/>
          </p:nvPr>
        </p:nvSpPr>
        <p:spPr>
          <a:xfrm>
            <a:off x="336560" y="1703151"/>
            <a:ext cx="10420339" cy="3985129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Story 1: How Valhalla organize map data for map streaming 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</a:rPr>
              <a:t>       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Background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                  - </a:t>
            </a:r>
            <a:r>
              <a:rPr lang="en-US" altLang="zh-CN" sz="2400" b="1" dirty="0" err="1">
                <a:solidFill>
                  <a:schemeClr val="accent1">
                    <a:lumMod val="75000"/>
                  </a:schemeClr>
                </a:solidFill>
              </a:rPr>
              <a:t>Ngx’s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 solution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                  - Valhalla’s solution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</a:rPr>
              <a:t>                 </a:t>
            </a:r>
            <a:endParaRPr lang="en-US" altLang="zh-CN" sz="2400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Story 2: How OSRM calculate route with dynamic information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Story 3: How Lyft do map matching when map data is wrong</a:t>
            </a:r>
          </a:p>
          <a:p>
            <a:endParaRPr lang="en-US" sz="2400" dirty="0"/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1579378" y="421717"/>
            <a:ext cx="11277600" cy="886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8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652" y="237188"/>
            <a:ext cx="11277600" cy="886397"/>
          </a:xfrm>
        </p:spPr>
        <p:txBody>
          <a:bodyPr/>
          <a:lstStyle/>
          <a:p>
            <a:r>
              <a:rPr lang="en-US" dirty="0"/>
              <a:t>NGX Solution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Divide based on 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>
          <a:xfrm>
            <a:off x="9236922" y="340961"/>
            <a:ext cx="2587562" cy="559437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19332B-E15B-4017-B769-30813EA9B963}"/>
              </a:ext>
            </a:extLst>
          </p:cNvPr>
          <p:cNvSpPr txBox="1">
            <a:spLocks/>
          </p:cNvSpPr>
          <p:nvPr/>
        </p:nvSpPr>
        <p:spPr>
          <a:xfrm>
            <a:off x="8881719" y="1598920"/>
            <a:ext cx="3157882" cy="1799032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Tiles size are balanced(average file size is 700KB)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EF834-AA1A-6D4E-ABB3-91B2C6B39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2" y="1409857"/>
            <a:ext cx="8774358" cy="5510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AED73E-EA2C-3E44-A6FA-4C9E8F2B2E7E}"/>
              </a:ext>
            </a:extLst>
          </p:cNvPr>
          <p:cNvSpPr/>
          <p:nvPr/>
        </p:nvSpPr>
        <p:spPr bwMode="gray">
          <a:xfrm>
            <a:off x="2955078" y="1123586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582F59-358D-0D41-BDA6-CB9B206251DF}"/>
              </a:ext>
            </a:extLst>
          </p:cNvPr>
          <p:cNvSpPr/>
          <p:nvPr/>
        </p:nvSpPr>
        <p:spPr bwMode="gray">
          <a:xfrm>
            <a:off x="5989669" y="1123586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B30A9D-2BB7-AD4E-97CB-6525FB68E78C}"/>
              </a:ext>
            </a:extLst>
          </p:cNvPr>
          <p:cNvSpPr/>
          <p:nvPr/>
        </p:nvSpPr>
        <p:spPr bwMode="gray">
          <a:xfrm>
            <a:off x="0" y="4178505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437E9D-37C2-E54F-84E2-8DFBBD327CFF}"/>
              </a:ext>
            </a:extLst>
          </p:cNvPr>
          <p:cNvSpPr/>
          <p:nvPr/>
        </p:nvSpPr>
        <p:spPr bwMode="gray">
          <a:xfrm>
            <a:off x="3092965" y="4164960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77AD29-1FA1-EB42-93C8-E858E52D60EE}"/>
              </a:ext>
            </a:extLst>
          </p:cNvPr>
          <p:cNvSpPr/>
          <p:nvPr/>
        </p:nvSpPr>
        <p:spPr bwMode="gray">
          <a:xfrm>
            <a:off x="6006316" y="4180714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22E0476-69CB-AF41-BFB3-58208EC00CDE}"/>
              </a:ext>
            </a:extLst>
          </p:cNvPr>
          <p:cNvSpPr txBox="1">
            <a:spLocks/>
          </p:cNvSpPr>
          <p:nvPr/>
        </p:nvSpPr>
        <p:spPr>
          <a:xfrm>
            <a:off x="8836916" y="3943108"/>
            <a:ext cx="3355084" cy="153126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34607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514350" indent="-168275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68421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860425" indent="-17621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9863" indent="-169863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41313" marR="0" indent="-173038" algn="l" defTabSz="914400" rtl="0" eaLnBrk="1" fontAlgn="auto" latinLnBrk="0" hangingPunct="1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 might move to different tile during data update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A9D4DE-F1AD-6044-80D0-D414ABBF778C}"/>
              </a:ext>
            </a:extLst>
          </p:cNvPr>
          <p:cNvSpPr/>
          <p:nvPr/>
        </p:nvSpPr>
        <p:spPr bwMode="gray">
          <a:xfrm>
            <a:off x="107360" y="1343597"/>
            <a:ext cx="2968487" cy="304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1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</p:bldLst>
  </p:timing>
</p:sld>
</file>

<file path=ppt/theme/theme1.xml><?xml version="1.0" encoding="utf-8"?>
<a:theme xmlns:a="http://schemas.openxmlformats.org/drawingml/2006/main" name="TelenavTemplate2016">
  <a:themeElements>
    <a:clrScheme name="009ab3">
      <a:dk1>
        <a:srgbClr val="000000"/>
      </a:dk1>
      <a:lt1>
        <a:srgbClr val="FFFFFF"/>
      </a:lt1>
      <a:dk2>
        <a:srgbClr val="505046"/>
      </a:dk2>
      <a:lt2>
        <a:srgbClr val="FFFFFF"/>
      </a:lt2>
      <a:accent1>
        <a:srgbClr val="FFCD50"/>
      </a:accent1>
      <a:accent2>
        <a:srgbClr val="FFD731"/>
      </a:accent2>
      <a:accent3>
        <a:srgbClr val="FFB600"/>
      </a:accent3>
      <a:accent4>
        <a:srgbClr val="292929"/>
      </a:accent4>
      <a:accent5>
        <a:srgbClr val="626262"/>
      </a:accent5>
      <a:accent6>
        <a:srgbClr val="458BCA"/>
      </a:accent6>
      <a:hlink>
        <a:srgbClr val="22178A"/>
      </a:hlink>
      <a:folHlink>
        <a:srgbClr val="0066FF"/>
      </a:folHlink>
    </a:clrScheme>
    <a:fontScheme name="Avenir">
      <a:majorFont>
        <a:latin typeface="Avenir Book"/>
        <a:ea typeface=""/>
        <a:cs typeface=""/>
      </a:majorFont>
      <a:minorFont>
        <a:latin typeface="Avenir Boo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rgbClr val="505046"/>
          </a:solidFill>
          <a:headEnd type="none"/>
          <a:tailEnd type="none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9525">
          <a:noFill/>
          <a:miter lim="800000"/>
          <a:headEnd/>
          <a:tailEnd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</a:extLst>
      </a:spPr>
      <a:bodyPr wrap="square" lIns="101834" tIns="50917" rIns="101834" bIns="50917" rtlCol="0">
        <a:spAutoFit/>
      </a:bodyPr>
      <a:lstStyle>
        <a:defPPr algn="ctr" eaLnBrk="1" hangingPunct="1">
          <a:spcBef>
            <a:spcPct val="0"/>
          </a:spcBef>
          <a:defRPr b="0" dirty="0" smtClean="0">
            <a:solidFill>
              <a:schemeClr val="tx2"/>
            </a:solidFill>
            <a:latin typeface="Avenir Book" charset="0"/>
            <a:ea typeface="Avenir Book" charset="0"/>
            <a:cs typeface="Avenir Book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1BBFE2C-22D3-B94F-ABB8-F97DA3A49072}" vid="{2A2C88A2-8B72-3047-A5D7-2D684C448551}"/>
    </a:ext>
  </a:extLst>
</a:theme>
</file>

<file path=ppt/theme/theme2.xml><?xml version="1.0" encoding="utf-8"?>
<a:theme xmlns:a="http://schemas.openxmlformats.org/drawingml/2006/main" name="Office Theme">
  <a:themeElements>
    <a:clrScheme name="Duarte 2015">
      <a:dk1>
        <a:srgbClr val="000000"/>
      </a:dk1>
      <a:lt1>
        <a:sysClr val="window" lastClr="FFFFFF"/>
      </a:lt1>
      <a:dk2>
        <a:srgbClr val="0CE78C"/>
      </a:dk2>
      <a:lt2>
        <a:srgbClr val="C5C5C5"/>
      </a:lt2>
      <a:accent1>
        <a:srgbClr val="00BBDA"/>
      </a:accent1>
      <a:accent2>
        <a:srgbClr val="7CA737"/>
      </a:accent2>
      <a:accent3>
        <a:srgbClr val="D94C0D"/>
      </a:accent3>
      <a:accent4>
        <a:srgbClr val="E6BB40"/>
      </a:accent4>
      <a:accent5>
        <a:srgbClr val="9037A7"/>
      </a:accent5>
      <a:accent6>
        <a:srgbClr val="4D6BB4"/>
      </a:accent6>
      <a:hlink>
        <a:srgbClr val="00BBDA"/>
      </a:hlink>
      <a:folHlink>
        <a:srgbClr val="595959"/>
      </a:folHlink>
    </a:clrScheme>
    <a:fontScheme name="Duarte_2015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{A7B010BF-0C6A-6B4B-AE15-32931F60B933}tf10001076</Template>
  <TotalTime>22214</TotalTime>
  <Words>922</Words>
  <Application>Microsoft Macintosh PowerPoint</Application>
  <PresentationFormat>Widescreen</PresentationFormat>
  <Paragraphs>231</Paragraphs>
  <Slides>43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AmazonEmberLight</vt:lpstr>
      <vt:lpstr>Roboto Condensed Light</vt:lpstr>
      <vt:lpstr>Roboto Condensed Regular</vt:lpstr>
      <vt:lpstr>Trade Gothic LT Std</vt:lpstr>
      <vt:lpstr>Arial</vt:lpstr>
      <vt:lpstr>Avenir Book</vt:lpstr>
      <vt:lpstr>Avenir Heavy</vt:lpstr>
      <vt:lpstr>Avenir Medium</vt:lpstr>
      <vt:lpstr>Calibri</vt:lpstr>
      <vt:lpstr>TelenavTemplate2016</vt:lpstr>
      <vt:lpstr>Open Source Solution for Navigation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NGX Solution - Divide based on content</vt:lpstr>
      <vt:lpstr>PowerPoint Presentation</vt:lpstr>
      <vt:lpstr>Valhalla’s Solution - Divide based on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Story #2 Calculate route consider dynamic information</vt:lpstr>
      <vt:lpstr>Story #2 Calculate route consider dynamic information</vt:lpstr>
      <vt:lpstr>PowerPoint Presentation</vt:lpstr>
      <vt:lpstr>PowerPoint Presentation</vt:lpstr>
      <vt:lpstr>PowerPoint Presentation</vt:lpstr>
      <vt:lpstr>Function class Level promotion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Customizable Route planning</vt:lpstr>
      <vt:lpstr>PowerPoint Presentation</vt:lpstr>
      <vt:lpstr>Max Flow Min Cut</vt:lpstr>
      <vt:lpstr>PowerPoint Presentation</vt:lpstr>
      <vt:lpstr>PowerPoint Presentation</vt:lpstr>
      <vt:lpstr>PowerPoint Presentation</vt:lpstr>
      <vt:lpstr>PowerPoint Presentation</vt:lpstr>
      <vt:lpstr>Story #3 Map Matching when the map data is wrong</vt:lpstr>
      <vt:lpstr>PowerPoint Presentation</vt:lpstr>
      <vt:lpstr>Offline Map Matching</vt:lpstr>
      <vt:lpstr>Offline Map Matching</vt:lpstr>
      <vt:lpstr>Offboard Map Matching logic</vt:lpstr>
      <vt:lpstr>PowerPoint Presentation</vt:lpstr>
      <vt:lpstr>PowerPoint Presentation</vt:lpstr>
      <vt:lpstr>When map is wrong (LYFT’s way)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Ananthan, Kryshana</dc:creator>
  <cp:lastModifiedBy>Liu, Xun (Perry)</cp:lastModifiedBy>
  <cp:revision>453</cp:revision>
  <cp:lastPrinted>2019-04-09T17:14:30Z</cp:lastPrinted>
  <dcterms:created xsi:type="dcterms:W3CDTF">2016-03-10T22:43:14Z</dcterms:created>
  <dcterms:modified xsi:type="dcterms:W3CDTF">2019-04-11T23:27:13Z</dcterms:modified>
</cp:coreProperties>
</file>